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62"/>
  </p:handoutMasterIdLst>
  <p:sldIdLst>
    <p:sldId id="327" r:id="rId3"/>
    <p:sldId id="330" r:id="rId4"/>
    <p:sldId id="331" r:id="rId6"/>
    <p:sldId id="332" r:id="rId7"/>
    <p:sldId id="298" r:id="rId8"/>
    <p:sldId id="262" r:id="rId9"/>
    <p:sldId id="263" r:id="rId10"/>
    <p:sldId id="299" r:id="rId11"/>
    <p:sldId id="302" r:id="rId12"/>
    <p:sldId id="264" r:id="rId13"/>
    <p:sldId id="266" r:id="rId14"/>
    <p:sldId id="376" r:id="rId15"/>
    <p:sldId id="265" r:id="rId16"/>
    <p:sldId id="377" r:id="rId17"/>
    <p:sldId id="276" r:id="rId18"/>
    <p:sldId id="303" r:id="rId19"/>
    <p:sldId id="378" r:id="rId20"/>
    <p:sldId id="293" r:id="rId21"/>
    <p:sldId id="379" r:id="rId22"/>
    <p:sldId id="380" r:id="rId23"/>
    <p:sldId id="277" r:id="rId24"/>
    <p:sldId id="284" r:id="rId25"/>
    <p:sldId id="269" r:id="rId26"/>
    <p:sldId id="381" r:id="rId27"/>
    <p:sldId id="304" r:id="rId28"/>
    <p:sldId id="382" r:id="rId29"/>
    <p:sldId id="305" r:id="rId30"/>
    <p:sldId id="383" r:id="rId31"/>
    <p:sldId id="307" r:id="rId32"/>
    <p:sldId id="384" r:id="rId33"/>
    <p:sldId id="306" r:id="rId34"/>
    <p:sldId id="308" r:id="rId35"/>
    <p:sldId id="270" r:id="rId36"/>
    <p:sldId id="309" r:id="rId37"/>
    <p:sldId id="310" r:id="rId38"/>
    <p:sldId id="311" r:id="rId39"/>
    <p:sldId id="312" r:id="rId40"/>
    <p:sldId id="314" r:id="rId41"/>
    <p:sldId id="313" r:id="rId42"/>
    <p:sldId id="315" r:id="rId43"/>
    <p:sldId id="316" r:id="rId44"/>
    <p:sldId id="317" r:id="rId45"/>
    <p:sldId id="294" r:id="rId46"/>
    <p:sldId id="296" r:id="rId47"/>
    <p:sldId id="318" r:id="rId48"/>
    <p:sldId id="319" r:id="rId49"/>
    <p:sldId id="385" r:id="rId50"/>
    <p:sldId id="386" r:id="rId51"/>
    <p:sldId id="321" r:id="rId52"/>
    <p:sldId id="322" r:id="rId53"/>
    <p:sldId id="323" r:id="rId54"/>
    <p:sldId id="324" r:id="rId55"/>
    <p:sldId id="288" r:id="rId56"/>
    <p:sldId id="289" r:id="rId57"/>
    <p:sldId id="320" r:id="rId58"/>
    <p:sldId id="274" r:id="rId59"/>
    <p:sldId id="387" r:id="rId60"/>
    <p:sldId id="329" r:id="rId6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2" clrIdx="5"/>
  <p:cmAuthor id="6" name="newuser" initials="n"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6" Type="http://schemas.openxmlformats.org/officeDocument/2006/relationships/commentAuthors" Target="commentAuthors.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handoutMaster" Target="handoutMasters/handoutMaster1.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Desktop/My%20project/Applied%20Data%20Science%20Capstone/IBM-DS0321EN-SkillsNetwork_labs_module_2_jupyter-labs-eda-dataviz.ipynb.jupyterlite.ipynb" TargetMode="Externa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4.jpe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5.png"/><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6.png"/><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7.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635" y="4506595"/>
            <a:ext cx="3826510" cy="645160"/>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Jibrin Abdullahi Dallatu</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Wednesday, 04 October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502285" y="1685925"/>
            <a:ext cx="6424295" cy="4063365"/>
          </a:xfrm>
          <a:prstGeom prst="rect">
            <a:avLst/>
          </a:prstGeom>
        </p:spPr>
        <p:txBody>
          <a:bodyPr/>
          <a:lstStyle/>
          <a:p>
            <a:pPr marL="0" indent="0">
              <a:buNone/>
            </a:pPr>
            <a:r>
              <a:rPr lang="en-US" sz="2200">
                <a:solidFill>
                  <a:schemeClr val="accent3">
                    <a:lumMod val="25000"/>
                  </a:schemeClr>
                </a:solidFill>
                <a:latin typeface="Abadi" panose="020B0604020104020204" pitchFamily="34" charset="0"/>
              </a:rPr>
              <a:t>•</a:t>
            </a:r>
            <a:r>
              <a:rPr lang="en-US" sz="1800">
                <a:solidFill>
                  <a:schemeClr val="accent3">
                    <a:lumMod val="25000"/>
                  </a:schemeClr>
                </a:solidFill>
                <a:latin typeface="Abadi" panose="020B0604020104020204" pitchFamily="34" charset="0"/>
              </a:rPr>
              <a:t> After obtaining and creating a Pandas DF from the collected data, data was filtered using the BoosterVersioncolumn to only keep the Falcon 9 launches, then dealt with the missing data values in the LandingPad and PayloadMasscolumns. For the PayloadMass, missing data values were replaced using mean value of column. </a:t>
            </a:r>
            <a:endParaRPr lang="en-US" sz="2200">
              <a:solidFill>
                <a:schemeClr val="accent3">
                  <a:lumMod val="25000"/>
                </a:schemeClr>
              </a:solidFill>
              <a:latin typeface="Abadi" panose="020B0604020104020204" pitchFamily="34" charset="0"/>
            </a:endParaRPr>
          </a:p>
          <a:p>
            <a:r>
              <a:rPr lang="en-US" sz="1800">
                <a:solidFill>
                  <a:schemeClr val="accent3">
                    <a:lumMod val="25000"/>
                  </a:schemeClr>
                </a:solidFill>
                <a:latin typeface="Abadi" panose="020B0604020104020204" pitchFamily="34" charset="0"/>
              </a:rPr>
              <a:t>Also performed s ome Exploratory Data Analysis (EDA) to find some patterns in the data and determine what would be the label for training supervised models</a:t>
            </a:r>
            <a:endParaRPr lang="en-US" sz="2200">
              <a:solidFill>
                <a:schemeClr val="accent3">
                  <a:lumMod val="25000"/>
                </a:schemeClr>
              </a:solidFill>
              <a:latin typeface="Abadi" panose="020B0604020104020204" pitchFamily="34" charset="0"/>
            </a:endParaRPr>
          </a:p>
          <a:p>
            <a:r>
              <a:rPr lang="en-US" sz="1800">
                <a:solidFill>
                  <a:schemeClr val="accent3">
                    <a:lumMod val="25000"/>
                  </a:schemeClr>
                </a:solidFill>
                <a:latin typeface="Abadi" panose="020B0604020104020204" pitchFamily="34" charset="0"/>
              </a:rPr>
              <a:t>Here i s the GitHub U RL of t he completed d ata wrangling related n otebooks.</a:t>
            </a:r>
            <a:endParaRPr lang="en-US" sz="180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p:cNvSpPr txBox="1"/>
          <p:nvPr/>
        </p:nvSpPr>
        <p:spPr>
          <a:xfrm>
            <a:off x="837956"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6820535" y="1389380"/>
            <a:ext cx="5025390" cy="53543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9794875" cy="5032375"/>
          </a:xfrm>
          <a:prstGeom prst="rect">
            <a:avLst/>
          </a:prstGeom>
        </p:spPr>
        <p:txBody>
          <a:bodyPr lIns="91440" tIns="45720" rIns="91440" bIns="45720" anchor="t"/>
          <a:lstStyle/>
          <a:p>
            <a:pPr>
              <a:lnSpc>
                <a:spcPct val="100000"/>
              </a:lnSpc>
              <a:spcBef>
                <a:spcPts val="1400"/>
              </a:spcBef>
            </a:pPr>
            <a:r>
              <a:rPr lang="en-US" sz="1800">
                <a:solidFill>
                  <a:schemeClr val="accent3">
                    <a:lumMod val="25000"/>
                  </a:schemeClr>
                </a:solidFill>
                <a:latin typeface="Abadi"/>
              </a:rPr>
              <a:t>Performed d ata A nalysis and Feature Engineering using Pandas and  Matplotlib.i.e. </a:t>
            </a:r>
            <a:endParaRPr lang="en-US" sz="1800">
              <a:solidFill>
                <a:schemeClr val="accent3">
                  <a:lumMod val="25000"/>
                </a:schemeClr>
              </a:solidFill>
              <a:latin typeface="Abadi"/>
            </a:endParaRPr>
          </a:p>
          <a:p>
            <a:pPr marL="0" indent="0">
              <a:lnSpc>
                <a:spcPct val="100000"/>
              </a:lnSpc>
              <a:spcBef>
                <a:spcPts val="1400"/>
              </a:spcBef>
              <a:buNone/>
            </a:pPr>
            <a:r>
              <a:rPr lang="en-US" sz="1800">
                <a:solidFill>
                  <a:schemeClr val="accent3">
                    <a:lumMod val="25000"/>
                  </a:schemeClr>
                </a:solidFill>
                <a:latin typeface="Abadi"/>
              </a:rPr>
              <a:t>    </a:t>
            </a:r>
            <a:r>
              <a:rPr lang="en-US" sz="1200">
                <a:solidFill>
                  <a:schemeClr val="accent3">
                    <a:lumMod val="25000"/>
                  </a:schemeClr>
                </a:solidFill>
                <a:latin typeface="Abadi"/>
              </a:rPr>
              <a:t>•</a:t>
            </a:r>
            <a:r>
              <a:rPr lang="en-US">
                <a:solidFill>
                  <a:schemeClr val="accent3">
                    <a:lumMod val="25000"/>
                  </a:schemeClr>
                </a:solidFill>
                <a:latin typeface="Abadi"/>
              </a:rPr>
              <a:t>  </a:t>
            </a:r>
            <a:r>
              <a:rPr lang="en-US" sz="1800">
                <a:solidFill>
                  <a:schemeClr val="accent3">
                    <a:lumMod val="25000"/>
                  </a:schemeClr>
                </a:solidFill>
                <a:latin typeface="Abadi"/>
              </a:rPr>
              <a:t>Exploratory  Data Analysis</a:t>
            </a:r>
            <a:endParaRPr lang="en-US" sz="1800">
              <a:solidFill>
                <a:schemeClr val="accent3">
                  <a:lumMod val="25000"/>
                </a:schemeClr>
              </a:solidFill>
              <a:latin typeface="Abadi"/>
            </a:endParaRPr>
          </a:p>
          <a:p>
            <a:pPr marL="0" indent="0">
              <a:lnSpc>
                <a:spcPct val="100000"/>
              </a:lnSpc>
              <a:spcBef>
                <a:spcPts val="1400"/>
              </a:spcBef>
              <a:buNone/>
            </a:pPr>
            <a:r>
              <a:rPr lang="en-US" sz="1800">
                <a:solidFill>
                  <a:schemeClr val="accent3">
                    <a:lumMod val="25000"/>
                  </a:schemeClr>
                </a:solidFill>
                <a:latin typeface="Abadi"/>
              </a:rPr>
              <a:t>    </a:t>
            </a:r>
            <a:r>
              <a:rPr lang="en-US" sz="1200">
                <a:solidFill>
                  <a:schemeClr val="accent3">
                    <a:lumMod val="25000"/>
                  </a:schemeClr>
                </a:solidFill>
                <a:latin typeface="Abadi"/>
              </a:rPr>
              <a:t>• </a:t>
            </a:r>
            <a:r>
              <a:rPr lang="en-US" sz="1800">
                <a:solidFill>
                  <a:schemeClr val="accent3">
                    <a:lumMod val="25000"/>
                  </a:schemeClr>
                </a:solidFill>
                <a:latin typeface="Abadi"/>
              </a:rPr>
              <a:t>Preparing Data Feature Engineering</a:t>
            </a:r>
            <a:endParaRPr lang="en-US" sz="1800">
              <a:solidFill>
                <a:schemeClr val="accent3">
                  <a:lumMod val="25000"/>
                </a:schemeClr>
              </a:solidFill>
              <a:latin typeface="Abadi"/>
            </a:endParaRPr>
          </a:p>
          <a:p>
            <a:pPr marL="0" indent="0">
              <a:lnSpc>
                <a:spcPct val="100000"/>
              </a:lnSpc>
              <a:spcBef>
                <a:spcPts val="1400"/>
              </a:spcBef>
              <a:buNone/>
            </a:pPr>
            <a:r>
              <a:rPr lang="en-US" sz="1200">
                <a:solidFill>
                  <a:schemeClr val="accent3">
                    <a:lumMod val="25000"/>
                  </a:schemeClr>
                </a:solidFill>
                <a:latin typeface="Abadi"/>
              </a:rPr>
              <a:t>•</a:t>
            </a:r>
            <a:r>
              <a:rPr lang="en-US" sz="3200">
                <a:solidFill>
                  <a:schemeClr val="accent3">
                    <a:lumMod val="25000"/>
                  </a:schemeClr>
                </a:solidFill>
                <a:latin typeface="Abadi"/>
              </a:rPr>
              <a:t> </a:t>
            </a:r>
            <a:r>
              <a:rPr lang="en-US" sz="1800">
                <a:solidFill>
                  <a:schemeClr val="accent3">
                    <a:lumMod val="25000"/>
                  </a:schemeClr>
                </a:solidFill>
                <a:latin typeface="Abadi"/>
              </a:rPr>
              <a:t>Used scatter plots to Visualize therelationship between Flight Number and Launch Site, Payload and Launch Site, F lightNumber and Orbit type, Payload and Orbit type.</a:t>
            </a:r>
            <a:r>
              <a:rPr lang="en-US"/>
              <a:t> </a:t>
            </a:r>
            <a:endParaRPr lang="en-US"/>
          </a:p>
          <a:p>
            <a:pPr marL="0" indent="0">
              <a:lnSpc>
                <a:spcPct val="100000"/>
              </a:lnSpc>
              <a:spcBef>
                <a:spcPts val="1400"/>
              </a:spcBef>
              <a:buNone/>
            </a:pPr>
            <a:r>
              <a:rPr lang="en-US" sz="1200">
                <a:solidFill>
                  <a:schemeClr val="accent3">
                    <a:lumMod val="25000"/>
                  </a:schemeClr>
                </a:solidFill>
                <a:latin typeface="Abadi"/>
                <a:sym typeface="+mn-ea"/>
              </a:rPr>
              <a:t>•</a:t>
            </a:r>
            <a:r>
              <a:rPr lang="en-US" sz="1800">
                <a:solidFill>
                  <a:schemeClr val="accent3">
                    <a:lumMod val="25000"/>
                  </a:schemeClr>
                </a:solidFill>
                <a:latin typeface="Abadi"/>
                <a:sym typeface="+mn-ea"/>
              </a:rPr>
              <a:t> </a:t>
            </a:r>
            <a:r>
              <a:rPr lang="en-US" sz="1800"/>
              <a:t>Used Bar chart t o Visualize the relationship between success rate of each orbit type</a:t>
            </a:r>
            <a:endParaRPr lang="en-US" sz="1800"/>
          </a:p>
          <a:p>
            <a:pPr marL="0" indent="0">
              <a:lnSpc>
                <a:spcPct val="100000"/>
              </a:lnSpc>
              <a:spcBef>
                <a:spcPts val="1400"/>
              </a:spcBef>
              <a:buNone/>
            </a:pPr>
            <a:r>
              <a:rPr lang="en-US" sz="1200">
                <a:solidFill>
                  <a:schemeClr val="accent3">
                    <a:lumMod val="25000"/>
                  </a:schemeClr>
                </a:solidFill>
                <a:latin typeface="Abadi"/>
                <a:sym typeface="+mn-ea"/>
              </a:rPr>
              <a:t>• </a:t>
            </a:r>
            <a:r>
              <a:rPr lang="en-US" sz="1800">
                <a:solidFill>
                  <a:schemeClr val="accent3">
                    <a:lumMod val="25000"/>
                  </a:schemeClr>
                </a:solidFill>
                <a:latin typeface="Abadi"/>
                <a:sym typeface="+mn-ea"/>
              </a:rPr>
              <a:t>Line plot to Visualize  the launch success yearly t rend.</a:t>
            </a:r>
            <a:endParaRPr lang="en-US" sz="1800">
              <a:solidFill>
                <a:schemeClr val="accent3">
                  <a:lumMod val="25000"/>
                </a:schemeClr>
              </a:solidFill>
              <a:latin typeface="Abadi"/>
              <a:sym typeface="+mn-ea"/>
            </a:endParaRPr>
          </a:p>
          <a:p>
            <a:pPr marL="0" indent="0">
              <a:lnSpc>
                <a:spcPct val="100000"/>
              </a:lnSpc>
              <a:spcBef>
                <a:spcPts val="1400"/>
              </a:spcBef>
              <a:buNone/>
            </a:pPr>
            <a:r>
              <a:rPr lang="en-US" sz="1200">
                <a:solidFill>
                  <a:schemeClr val="accent3">
                    <a:lumMod val="25000"/>
                  </a:schemeClr>
                </a:solidFill>
                <a:latin typeface="Abadi"/>
                <a:sym typeface="+mn-ea"/>
              </a:rPr>
              <a:t>• </a:t>
            </a:r>
            <a:r>
              <a:rPr lang="en-US" sz="1800">
                <a:solidFill>
                  <a:schemeClr val="accent3">
                    <a:lumMod val="25000"/>
                  </a:schemeClr>
                </a:solidFill>
                <a:latin typeface="Abadi"/>
                <a:sym typeface="+mn-ea"/>
                <a:hlinkClick r:id="rId2" tooltip="" action="ppaction://hlinkfile"/>
              </a:rPr>
              <a:t>Here</a:t>
            </a:r>
            <a:r>
              <a:rPr lang="en-US" sz="1800">
                <a:solidFill>
                  <a:schemeClr val="accent3">
                    <a:lumMod val="25000"/>
                  </a:schemeClr>
                </a:solidFill>
                <a:latin typeface="Abadi"/>
                <a:sym typeface="+mn-ea"/>
              </a:rPr>
              <a:t> i s t he GitHub URL of your completed EDA with data visualization notebook, (https://github.com/cgatama/SpaceX-Falcon-9-1st-stage-Success-Landing-Prediction/blob/main/5.%20SpaceX%20EDA%20DataViz%20Using%20Pandas%20and%20Matplotlib%20-%20SpaceX.ipynb)</a:t>
            </a:r>
            <a:endParaRPr lang="en-US" sz="1800">
              <a:solidFill>
                <a:schemeClr val="accent3">
                  <a:lumMod val="25000"/>
                </a:schemeClr>
              </a:solidFill>
              <a:latin typeface="Abadi"/>
              <a:sym typeface="+mn-ea"/>
            </a:endParaRPr>
          </a:p>
          <a:p>
            <a:pPr marL="0" indent="0">
              <a:lnSpc>
                <a:spcPct val="100000"/>
              </a:lnSpc>
              <a:spcBef>
                <a:spcPts val="1400"/>
              </a:spcBef>
              <a:buNone/>
            </a:pPr>
            <a:endParaRPr lang="en-US" sz="1800">
              <a:solidFill>
                <a:schemeClr val="accent3">
                  <a:lumMod val="25000"/>
                </a:schemeClr>
              </a:solidFill>
              <a:latin typeface="Abadi"/>
              <a:sym typeface="+mn-ea"/>
            </a:endParaRPr>
          </a:p>
          <a:p>
            <a:pPr marL="0" indent="0">
              <a:lnSpc>
                <a:spcPct val="100000"/>
              </a:lnSpc>
              <a:spcBef>
                <a:spcPts val="1400"/>
              </a:spcBef>
              <a:buNone/>
            </a:pPr>
            <a:endParaRPr lang="en-US" sz="180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600">
                <a:solidFill>
                  <a:srgbClr val="0948CB"/>
                </a:solidFill>
              </a:rPr>
              <a:t>EDA with Data  Visualization (Plots Cont….)</a:t>
            </a:r>
            <a:endParaRPr lang="en-US" sz="3600">
              <a:solidFill>
                <a:srgbClr val="0948CB"/>
              </a:solidFill>
            </a:endParaRPr>
          </a:p>
        </p:txBody>
      </p:sp>
      <p:pic>
        <p:nvPicPr>
          <p:cNvPr id="4" name="Content Placeholder 3"/>
          <p:cNvPicPr>
            <a:picLocks noChangeAspect="1"/>
          </p:cNvPicPr>
          <p:nvPr>
            <p:ph idx="1"/>
          </p:nvPr>
        </p:nvPicPr>
        <p:blipFill>
          <a:blip r:embed="rId1"/>
          <a:stretch>
            <a:fillRect/>
          </a:stretch>
        </p:blipFill>
        <p:spPr>
          <a:xfrm>
            <a:off x="449580" y="1137285"/>
            <a:ext cx="4898390" cy="3051175"/>
          </a:xfrm>
          <a:prstGeom prst="rect">
            <a:avLst/>
          </a:prstGeom>
        </p:spPr>
      </p:pic>
      <p:pic>
        <p:nvPicPr>
          <p:cNvPr id="5" name="Picture 4"/>
          <p:cNvPicPr>
            <a:picLocks noChangeAspect="1"/>
          </p:cNvPicPr>
          <p:nvPr/>
        </p:nvPicPr>
        <p:blipFill>
          <a:blip r:embed="rId2"/>
          <a:stretch>
            <a:fillRect/>
          </a:stretch>
        </p:blipFill>
        <p:spPr>
          <a:xfrm>
            <a:off x="1259840" y="3692525"/>
            <a:ext cx="4220845" cy="3051810"/>
          </a:xfrm>
          <a:prstGeom prst="rect">
            <a:avLst/>
          </a:prstGeom>
        </p:spPr>
      </p:pic>
      <p:pic>
        <p:nvPicPr>
          <p:cNvPr id="6" name="Picture 5"/>
          <p:cNvPicPr>
            <a:picLocks noChangeAspect="1"/>
          </p:cNvPicPr>
          <p:nvPr/>
        </p:nvPicPr>
        <p:blipFill>
          <a:blip r:embed="rId3"/>
          <a:stretch>
            <a:fillRect/>
          </a:stretch>
        </p:blipFill>
        <p:spPr>
          <a:xfrm>
            <a:off x="6523990" y="1341120"/>
            <a:ext cx="4012565" cy="2513330"/>
          </a:xfrm>
          <a:prstGeom prst="rect">
            <a:avLst/>
          </a:prstGeom>
        </p:spPr>
      </p:pic>
      <p:pic>
        <p:nvPicPr>
          <p:cNvPr id="7" name="Picture 6"/>
          <p:cNvPicPr>
            <a:picLocks noChangeAspect="1"/>
          </p:cNvPicPr>
          <p:nvPr/>
        </p:nvPicPr>
        <p:blipFill>
          <a:blip r:embed="rId4"/>
          <a:stretch>
            <a:fillRect/>
          </a:stretch>
        </p:blipFill>
        <p:spPr>
          <a:xfrm>
            <a:off x="6622415" y="3854450"/>
            <a:ext cx="3994785" cy="24244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 </a:t>
            </a:r>
            <a:r>
              <a:rPr lang="en-US" sz="1800">
                <a:solidFill>
                  <a:schemeClr val="accent3">
                    <a:lumMod val="25000"/>
                  </a:schemeClr>
                </a:solidFill>
                <a:latin typeface="Abadi" panose="020B0604020104020204" pitchFamily="34" charset="0"/>
              </a:rPr>
              <a:t>The following SQL  queries  were performed for EDA</a:t>
            </a:r>
            <a:endParaRPr lang="en-US" sz="180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a:solidFill>
                  <a:schemeClr val="accent3">
                    <a:lumMod val="25000"/>
                  </a:schemeClr>
                </a:solidFill>
                <a:latin typeface="Abadi" panose="020B0604020104020204" pitchFamily="34" charset="0"/>
              </a:rPr>
              <a:t>  </a:t>
            </a:r>
            <a:r>
              <a:rPr lang="en-US" sz="1800">
                <a:solidFill>
                  <a:schemeClr val="accent3">
                    <a:lumMod val="25000"/>
                  </a:schemeClr>
                </a:solidFill>
                <a:latin typeface="Abadi" panose="020B0604020104020204" pitchFamily="34" charset="0"/>
              </a:rPr>
              <a:t>• The following SQL  queries  were performed for EDA</a:t>
            </a:r>
            <a:endParaRPr lang="en-US" sz="18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a:solidFill>
                  <a:schemeClr val="accent3">
                    <a:lumMod val="25000"/>
                  </a:schemeClr>
                </a:solidFill>
                <a:latin typeface="Abadi" panose="020B0604020104020204" pitchFamily="34" charset="0"/>
              </a:rPr>
              <a:t>  •</a:t>
            </a:r>
            <a:r>
              <a:rPr lang="en-US" sz="1600">
                <a:solidFill>
                  <a:schemeClr val="accent3">
                    <a:lumMod val="25000"/>
                  </a:schemeClr>
                </a:solidFill>
                <a:latin typeface="Abadi" panose="020B0604020104020204" pitchFamily="34" charset="0"/>
              </a:rPr>
              <a:t> Display 5 records where launch sites begin with the string  'CCA‘</a:t>
            </a:r>
            <a:endParaRPr lang="en-US" sz="16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a:solidFill>
                  <a:schemeClr val="accent3">
                    <a:lumMod val="25000"/>
                  </a:schemeClr>
                </a:solidFill>
                <a:latin typeface="Abadi" panose="020B0604020104020204" pitchFamily="34" charset="0"/>
              </a:rPr>
              <a:t>• Display the total payload mass carried by boosters launched by NASA (CRS)</a:t>
            </a:r>
            <a:endParaRPr lang="en-US" sz="16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a:solidFill>
                  <a:schemeClr val="accent3">
                    <a:lumMod val="25000"/>
                  </a:schemeClr>
                </a:solidFill>
                <a:latin typeface="Abadi" panose="020B0604020104020204" pitchFamily="34" charset="0"/>
              </a:rPr>
              <a:t>• Display average payload mass carried by booster version F9  v1.1</a:t>
            </a:r>
            <a:endParaRPr lang="en-US" sz="1600">
              <a:solidFill>
                <a:schemeClr val="accent3">
                  <a:lumMod val="25000"/>
                </a:schemeClr>
              </a:solidFill>
              <a:latin typeface="Abadi" panose="020B0604020104020204" pitchFamily="34" charset="0"/>
            </a:endParaRPr>
          </a:p>
          <a:p>
            <a:pPr marL="0" indent="0">
              <a:buNone/>
            </a:pPr>
            <a:endParaRPr lang="en-US"/>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2" name="Picture 1"/>
          <p:cNvPicPr>
            <a:picLocks noChangeAspect="1"/>
          </p:cNvPicPr>
          <p:nvPr/>
        </p:nvPicPr>
        <p:blipFill>
          <a:blip r:embed="rId2"/>
          <a:stretch>
            <a:fillRect/>
          </a:stretch>
        </p:blipFill>
        <p:spPr>
          <a:xfrm>
            <a:off x="1203960" y="2736215"/>
            <a:ext cx="5640070" cy="439420"/>
          </a:xfrm>
          <a:prstGeom prst="rect">
            <a:avLst/>
          </a:prstGeom>
        </p:spPr>
      </p:pic>
      <p:pic>
        <p:nvPicPr>
          <p:cNvPr id="6" name="Picture 5"/>
          <p:cNvPicPr>
            <a:picLocks noChangeAspect="1"/>
          </p:cNvPicPr>
          <p:nvPr/>
        </p:nvPicPr>
        <p:blipFill>
          <a:blip r:embed="rId3"/>
          <a:stretch>
            <a:fillRect/>
          </a:stretch>
        </p:blipFill>
        <p:spPr>
          <a:xfrm>
            <a:off x="1203960" y="3561080"/>
            <a:ext cx="6869430" cy="439420"/>
          </a:xfrm>
          <a:prstGeom prst="rect">
            <a:avLst/>
          </a:prstGeom>
        </p:spPr>
      </p:pic>
      <p:pic>
        <p:nvPicPr>
          <p:cNvPr id="7" name="Picture 6"/>
          <p:cNvPicPr>
            <a:picLocks noChangeAspect="1"/>
          </p:cNvPicPr>
          <p:nvPr/>
        </p:nvPicPr>
        <p:blipFill>
          <a:blip r:embed="rId4"/>
          <a:stretch>
            <a:fillRect/>
          </a:stretch>
        </p:blipFill>
        <p:spPr>
          <a:xfrm>
            <a:off x="1017905" y="4547870"/>
            <a:ext cx="9096375" cy="401320"/>
          </a:xfrm>
          <a:prstGeom prst="rect">
            <a:avLst/>
          </a:prstGeom>
        </p:spPr>
      </p:pic>
      <p:pic>
        <p:nvPicPr>
          <p:cNvPr id="8" name="Picture 7"/>
          <p:cNvPicPr>
            <a:picLocks noChangeAspect="1"/>
          </p:cNvPicPr>
          <p:nvPr/>
        </p:nvPicPr>
        <p:blipFill>
          <a:blip r:embed="rId5"/>
          <a:stretch>
            <a:fillRect/>
          </a:stretch>
        </p:blipFill>
        <p:spPr>
          <a:xfrm>
            <a:off x="1017905" y="5354955"/>
            <a:ext cx="8706485" cy="4013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rgbClr val="0948CB"/>
                </a:solidFill>
              </a:rPr>
              <a:t>EDA with SQL (Cont.…)</a:t>
            </a:r>
            <a:endParaRPr lang="en-US">
              <a:solidFill>
                <a:srgbClr val="0948CB"/>
              </a:solidFill>
            </a:endParaRPr>
          </a:p>
        </p:txBody>
      </p:sp>
      <p:sp>
        <p:nvSpPr>
          <p:cNvPr id="3" name="Content Placeholder 2"/>
          <p:cNvSpPr>
            <a:spLocks noGrp="1"/>
          </p:cNvSpPr>
          <p:nvPr>
            <p:ph idx="1"/>
          </p:nvPr>
        </p:nvSpPr>
        <p:spPr/>
        <p:txBody>
          <a:bodyPr/>
          <a:p>
            <a:pPr marL="0" indent="0">
              <a:buNone/>
            </a:pPr>
            <a:r>
              <a:rPr lang="en-US"/>
              <a:t>• </a:t>
            </a:r>
            <a:r>
              <a:rPr lang="en-US" sz="1800"/>
              <a:t>List the date when the first  successful  landing outcome in ground pad was  achieved</a:t>
            </a:r>
            <a:endParaRPr lang="en-US" sz="1800"/>
          </a:p>
          <a:p>
            <a:pPr marL="0" indent="0">
              <a:buNone/>
            </a:pPr>
            <a:endParaRPr lang="en-US" sz="1800"/>
          </a:p>
          <a:p>
            <a:pPr marL="0" indent="0">
              <a:buNone/>
            </a:pPr>
            <a:endParaRPr lang="en-US" sz="1800"/>
          </a:p>
          <a:p>
            <a:pPr marL="0" indent="0">
              <a:buNone/>
            </a:pPr>
            <a:r>
              <a:rPr lang="en-US" sz="1800"/>
              <a:t>• L</a:t>
            </a:r>
            <a:r>
              <a:rPr lang="en-US" sz="1600"/>
              <a:t>ist the names of the boosters which have success in drone ship and have payload </a:t>
            </a:r>
            <a:endParaRPr lang="en-US" sz="1600"/>
          </a:p>
          <a:p>
            <a:pPr marL="0" indent="0">
              <a:buNone/>
            </a:pPr>
            <a:r>
              <a:rPr lang="en-US" sz="1600"/>
              <a:t>mass greater than 4000 but less than </a:t>
            </a:r>
            <a:r>
              <a:rPr lang="en-US" sz="1200"/>
              <a:t>6000  (%sqlSELECT DISTINCT Booster_Version, Payload </a:t>
            </a:r>
            <a:endParaRPr lang="en-US" sz="1200"/>
          </a:p>
          <a:p>
            <a:pPr marL="0" indent="0">
              <a:buNone/>
            </a:pPr>
            <a:r>
              <a:rPr lang="en-US" sz="1200"/>
              <a:t>FROM SPACEXTBL WHERE "Landing _Outcome" = "Success (drone ship)" AND PAYLOAD_MASS__KG_ &gt; \4000 AND PAYLOAD_MASS__KG_ &lt; 6000;)</a:t>
            </a:r>
            <a:endParaRPr lang="en-US" sz="1200"/>
          </a:p>
          <a:p>
            <a:pPr marL="0" indent="0">
              <a:buNone/>
            </a:pPr>
            <a:r>
              <a:rPr lang="en-US" sz="1600"/>
              <a:t>• List the total number of successful and failure mission  outcomes</a:t>
            </a:r>
            <a:endParaRPr lang="en-US" sz="1600"/>
          </a:p>
          <a:p>
            <a:pPr marL="0" indent="0">
              <a:buNone/>
            </a:pPr>
            <a:endParaRPr lang="en-US" sz="1600"/>
          </a:p>
          <a:p>
            <a:pPr marL="0" indent="0">
              <a:buNone/>
            </a:pPr>
            <a:endParaRPr lang="en-US" sz="1600"/>
          </a:p>
          <a:p>
            <a:pPr marL="0" indent="0">
              <a:buNone/>
            </a:pPr>
            <a:r>
              <a:rPr lang="en-US" sz="1600"/>
              <a:t>• Here  is the GitHub  URL of your completed EDA with SQL  notebook. </a:t>
            </a:r>
            <a:endParaRPr lang="en-US" sz="1600"/>
          </a:p>
          <a:p>
            <a:pPr marL="0" indent="0">
              <a:buNone/>
            </a:pPr>
            <a:r>
              <a:rPr lang="en-US" sz="1600"/>
              <a:t>(</a:t>
            </a:r>
            <a:r>
              <a:rPr lang="en-US" sz="1200"/>
              <a:t>https://github.com/cgatama/SpaceX-Falcon-9-1st-stage-Success-Landing-Prediction/blob/main/4.%20Space-</a:t>
            </a:r>
            <a:endParaRPr lang="en-US" sz="1200"/>
          </a:p>
          <a:p>
            <a:pPr marL="0" indent="0">
              <a:buNone/>
            </a:pPr>
            <a:r>
              <a:rPr lang="en-US" sz="1200"/>
              <a:t>X%20EDA%20Using%20SQL.ipynb)</a:t>
            </a:r>
            <a:endParaRPr lang="en-US" sz="1200"/>
          </a:p>
        </p:txBody>
      </p:sp>
      <p:pic>
        <p:nvPicPr>
          <p:cNvPr id="4" name="Picture 3"/>
          <p:cNvPicPr>
            <a:picLocks noChangeAspect="1"/>
          </p:cNvPicPr>
          <p:nvPr/>
        </p:nvPicPr>
        <p:blipFill>
          <a:blip r:embed="rId1"/>
          <a:stretch>
            <a:fillRect/>
          </a:stretch>
        </p:blipFill>
        <p:spPr>
          <a:xfrm>
            <a:off x="1215390" y="2533650"/>
            <a:ext cx="8811260" cy="375920"/>
          </a:xfrm>
          <a:prstGeom prst="rect">
            <a:avLst/>
          </a:prstGeom>
        </p:spPr>
      </p:pic>
      <p:pic>
        <p:nvPicPr>
          <p:cNvPr id="5" name="Picture 4"/>
          <p:cNvPicPr>
            <a:picLocks noChangeAspect="1"/>
          </p:cNvPicPr>
          <p:nvPr/>
        </p:nvPicPr>
        <p:blipFill>
          <a:blip r:embed="rId2"/>
          <a:stretch>
            <a:fillRect/>
          </a:stretch>
        </p:blipFill>
        <p:spPr>
          <a:xfrm>
            <a:off x="838200" y="4623435"/>
            <a:ext cx="8074660" cy="6305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lnSpcReduction="20000"/>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 </a:t>
            </a:r>
            <a:r>
              <a:rPr lang="en-US" sz="2200">
                <a:solidFill>
                  <a:schemeClr val="accent3">
                    <a:lumMod val="25000"/>
                  </a:schemeClr>
                </a:solidFill>
                <a:latin typeface="+mn-ea"/>
                <a:cs typeface="+mn-ea"/>
              </a:rPr>
              <a:t>Created  folium map to marked all the launch  sites, and  created  map  objects such as markers, circles, lines to mark the success or failure of    launches for each launch site.</a:t>
            </a:r>
            <a:endParaRPr lang="en-US" sz="2200">
              <a:solidFill>
                <a:schemeClr val="accent3">
                  <a:lumMod val="25000"/>
                </a:schemeClr>
              </a:solidFill>
              <a:latin typeface="+mn-ea"/>
              <a:cs typeface="+mn-ea"/>
            </a:endParaRPr>
          </a:p>
          <a:p>
            <a:pPr marL="0" indent="0">
              <a:lnSpc>
                <a:spcPct val="100000"/>
              </a:lnSpc>
              <a:spcBef>
                <a:spcPts val="1400"/>
              </a:spcBef>
              <a:buNone/>
            </a:pPr>
            <a:r>
              <a:rPr lang="en-US" sz="2200">
                <a:solidFill>
                  <a:schemeClr val="accent3">
                    <a:lumMod val="25000"/>
                  </a:schemeClr>
                </a:solidFill>
                <a:latin typeface="+mn-ea"/>
                <a:cs typeface="+mn-ea"/>
              </a:rPr>
              <a:t>• Created a launch set outcomes  (failure=0  or  success=1).</a:t>
            </a:r>
            <a:endParaRPr lang="en-US" sz="2200">
              <a:solidFill>
                <a:schemeClr val="accent3">
                  <a:lumMod val="25000"/>
                </a:schemeClr>
              </a:solidFill>
              <a:latin typeface="+mn-ea"/>
              <a:cs typeface="+mn-ea"/>
            </a:endParaRPr>
          </a:p>
          <a:p>
            <a:pPr marL="0" indent="0">
              <a:buNone/>
            </a:pPr>
            <a:r>
              <a:rPr lang="en-US">
                <a:latin typeface="+mn-ea"/>
                <a:cs typeface="+mn-ea"/>
              </a:rPr>
              <a:t>• </a:t>
            </a:r>
            <a:r>
              <a:rPr lang="en-US" sz="2000">
                <a:latin typeface="+mn-ea"/>
                <a:cs typeface="+mn-ea"/>
              </a:rPr>
              <a:t>Here is the GitHub  URL  of  the completed  interactive map with Folium map, as an external reference and peer-review  purpose (https://github.com/cgatama/SpaceX-Falcon-9-1st-stage-Success-Landing-Prediction/blob/main/6.Space-X%20Launch%20Sites%20Locations%20Analysis%20with%20Folium-Interactive%20Visual%20Analytics.ipynb)</a:t>
            </a:r>
            <a:endParaRPr lang="en-US" sz="2000">
              <a:latin typeface="+mn-ea"/>
              <a:cs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80000"/>
          </a:bodyPr>
          <a:lstStyle/>
          <a:p>
            <a:pPr>
              <a:lnSpc>
                <a:spcPct val="100000"/>
              </a:lnSpc>
              <a:spcBef>
                <a:spcPts val="1400"/>
              </a:spcBef>
            </a:pPr>
            <a:r>
              <a:rPr lang="en-US" sz="2200">
                <a:solidFill>
                  <a:schemeClr val="accent3">
                    <a:lumMod val="25000"/>
                  </a:schemeClr>
                </a:solidFill>
                <a:latin typeface="Abadi" panose="020B0604020104020204" pitchFamily="34" charset="0"/>
              </a:rPr>
              <a:t> Built a n interactive dashboard  application with  Plotly dash by:</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solidFill>
                  <a:schemeClr val="accent3">
                    <a:lumMod val="25000"/>
                  </a:schemeClr>
                </a:solidFill>
                <a:latin typeface="Abadi" panose="020B0604020104020204" pitchFamily="34" charset="0"/>
              </a:rPr>
              <a:t>  </a:t>
            </a:r>
            <a:r>
              <a:rPr lang="en-US" sz="1800">
                <a:solidFill>
                  <a:schemeClr val="accent3">
                    <a:lumMod val="25000"/>
                  </a:schemeClr>
                </a:solidFill>
                <a:latin typeface="Abadi" panose="020B0604020104020204" pitchFamily="34" charset="0"/>
              </a:rPr>
              <a:t>• Adding  a Launch Site Drop-down Input  Component</a:t>
            </a:r>
            <a:endParaRPr lang="en-US" sz="180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a:solidFill>
                  <a:schemeClr val="accent3">
                    <a:lumMod val="25000"/>
                  </a:schemeClr>
                </a:solidFill>
                <a:latin typeface="Abadi" panose="020B0604020104020204" pitchFamily="34" charset="0"/>
              </a:rPr>
              <a:t>  • Adding  a callback function to render success-pie-chart based on  selected site dropdown</a:t>
            </a:r>
            <a:endParaRPr lang="en-US" sz="180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a:solidFill>
                  <a:schemeClr val="accent3">
                    <a:lumMod val="25000"/>
                  </a:schemeClr>
                </a:solidFill>
                <a:latin typeface="Abadi" panose="020B0604020104020204" pitchFamily="34" charset="0"/>
              </a:rPr>
              <a:t>   • Adding  a Range Slider to Select  Payload</a:t>
            </a:r>
            <a:endParaRPr lang="en-US" sz="180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a:solidFill>
                  <a:schemeClr val="accent3">
                    <a:lumMod val="25000"/>
                  </a:schemeClr>
                </a:solidFill>
                <a:latin typeface="Abadi" panose="020B0604020104020204" pitchFamily="34" charset="0"/>
              </a:rPr>
              <a:t> • Addeng a callback function to render the success-payload-scatter- chart scatter plot</a:t>
            </a:r>
            <a:endParaRPr lang="en-US" sz="18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endParaRPr lang="en-US" sz="2200">
              <a:solidFill>
                <a:schemeClr val="accent3">
                  <a:lumMod val="25000"/>
                </a:schemeClr>
              </a:solidFill>
              <a:latin typeface="Abadi" panose="020B0604020104020204" pitchFamily="34" charset="0"/>
            </a:endParaRPr>
          </a:p>
          <a:p>
            <a:pPr marL="0" indent="0">
              <a:buNone/>
            </a:pPr>
            <a:r>
              <a:rPr lang="en-US"/>
              <a:t>• </a:t>
            </a:r>
            <a:r>
              <a:rPr lang="en-US" sz="2500">
                <a:solidFill>
                  <a:schemeClr val="tx1"/>
                </a:solidFill>
                <a:uFillTx/>
                <a:latin typeface="Abadi" panose="020B0604020104020204" pitchFamily="34" charset="0"/>
                <a:cs typeface="Abadi" panose="020B0604020104020204" pitchFamily="34" charset="0"/>
              </a:rPr>
              <a:t>Here is the GitHub  URL  of your completed  Plotly Dash lab (https://</a:t>
            </a:r>
            <a:r>
              <a:rPr lang="en-US" sz="2500">
                <a:solidFill>
                  <a:schemeClr val="tx1"/>
                </a:solidFill>
                <a:uFillTx/>
                <a:latin typeface="Abadi" panose="020B0604020104020204" pitchFamily="34" charset="0"/>
                <a:cs typeface="Abadi" panose="020B0604020104020204" pitchFamily="34" charset="0"/>
              </a:rPr>
              <a:t>github.com/cgatama/SpaceX-Falcon-9-1st-stage-Success-Landing-Prediction/blob/main/7.%20Build%20an%20Interactive%20Dashboard%20with%20Ploty%20Dash%20-%20spacex_dash_app.py)</a:t>
            </a:r>
            <a:endParaRPr lang="en-US" sz="2500">
              <a:solidFill>
                <a:schemeClr val="tx1"/>
              </a:solidFill>
              <a:uFillTx/>
              <a:latin typeface="Abadi" panose="020B0604020104020204" pitchFamily="34" charset="0"/>
              <a:cs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rgbClr val="0948CB"/>
                </a:solidFill>
              </a:rPr>
              <a:t>SpaceX Dash App</a:t>
            </a:r>
            <a:endParaRPr lang="en-US">
              <a:solidFill>
                <a:srgbClr val="0948CB"/>
              </a:solidFill>
            </a:endParaRPr>
          </a:p>
        </p:txBody>
      </p:sp>
      <p:pic>
        <p:nvPicPr>
          <p:cNvPr id="4" name="Content Placeholder 3"/>
          <p:cNvPicPr>
            <a:picLocks noChangeAspect="1"/>
          </p:cNvPicPr>
          <p:nvPr>
            <p:ph idx="1"/>
          </p:nvPr>
        </p:nvPicPr>
        <p:blipFill>
          <a:blip r:embed="rId1"/>
          <a:stretch>
            <a:fillRect/>
          </a:stretch>
        </p:blipFill>
        <p:spPr>
          <a:xfrm>
            <a:off x="200025" y="1097915"/>
            <a:ext cx="10440670" cy="3098800"/>
          </a:xfrm>
          <a:prstGeom prst="rect">
            <a:avLst/>
          </a:prstGeom>
        </p:spPr>
      </p:pic>
      <p:pic>
        <p:nvPicPr>
          <p:cNvPr id="5" name="Picture 4"/>
          <p:cNvPicPr>
            <a:picLocks noChangeAspect="1"/>
          </p:cNvPicPr>
          <p:nvPr/>
        </p:nvPicPr>
        <p:blipFill>
          <a:blip r:embed="rId2"/>
          <a:stretch>
            <a:fillRect/>
          </a:stretch>
        </p:blipFill>
        <p:spPr>
          <a:xfrm>
            <a:off x="5715" y="4000500"/>
            <a:ext cx="10829925" cy="2857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fontScale="70000"/>
          </a:bodyPr>
          <a:lstStyle/>
          <a:p>
            <a:pPr marL="0" indent="0">
              <a:lnSpc>
                <a:spcPct val="100000"/>
              </a:lnSpc>
              <a:spcBef>
                <a:spcPts val="1400"/>
              </a:spcBef>
              <a:buNone/>
            </a:pPr>
            <a:r>
              <a:rPr lang="en-US" sz="2855">
                <a:solidFill>
                  <a:schemeClr val="accent3">
                    <a:lumMod val="25000"/>
                  </a:schemeClr>
                </a:solidFill>
                <a:latin typeface="Abadi" panose="020B0604020104020204" pitchFamily="34" charset="0"/>
              </a:rPr>
              <a:t>• Summary of  how I   built, evaluated, improved, and found the best performing  classification m odel</a:t>
            </a:r>
            <a:endParaRPr lang="en-US" sz="2855">
              <a:solidFill>
                <a:schemeClr val="accent3">
                  <a:lumMod val="25000"/>
                </a:schemeClr>
              </a:solidFill>
              <a:latin typeface="Abadi" panose="020B0604020104020204" pitchFamily="34" charset="0"/>
            </a:endParaRPr>
          </a:p>
          <a:p>
            <a:pPr>
              <a:lnSpc>
                <a:spcPct val="100000"/>
              </a:lnSpc>
              <a:spcBef>
                <a:spcPts val="1400"/>
              </a:spcBef>
            </a:pPr>
            <a:r>
              <a:rPr lang="en-US" sz="2855">
                <a:solidFill>
                  <a:schemeClr val="accent3">
                    <a:lumMod val="25000"/>
                  </a:schemeClr>
                </a:solidFill>
                <a:latin typeface="Abadi" panose="020B0604020104020204" pitchFamily="34" charset="0"/>
              </a:rPr>
              <a:t>After loading the data as a Pandas Dataframe, I set  out to perform exploratory Data Analysis and determine Training  Labels by;</a:t>
            </a:r>
            <a:endParaRPr lang="en-US" sz="2855">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solidFill>
                  <a:schemeClr val="accent3">
                    <a:lumMod val="25000"/>
                  </a:schemeClr>
                </a:solidFill>
                <a:latin typeface="Abadi" panose="020B0604020104020204" pitchFamily="34" charset="0"/>
              </a:rPr>
              <a:t>  </a:t>
            </a:r>
            <a:r>
              <a:rPr lang="en-US" sz="2570">
                <a:solidFill>
                  <a:schemeClr val="accent3">
                    <a:lumMod val="25000"/>
                  </a:schemeClr>
                </a:solidFill>
                <a:latin typeface="Abadi" panose="020B0604020104020204" pitchFamily="34" charset="0"/>
              </a:rPr>
              <a:t>• creating  a NumPy  array from the column Class in data, by applying  the method </a:t>
            </a:r>
            <a:endParaRPr lang="en-US" sz="2570">
              <a:solidFill>
                <a:schemeClr val="accent3">
                  <a:lumMod val="25000"/>
                </a:schemeClr>
              </a:solidFill>
              <a:latin typeface="Abadi" panose="020B0604020104020204" pitchFamily="34" charset="0"/>
            </a:endParaRPr>
          </a:p>
          <a:p>
            <a:pPr marL="0" indent="0">
              <a:lnSpc>
                <a:spcPct val="100000"/>
              </a:lnSpc>
              <a:spcBef>
                <a:spcPts val="1400"/>
              </a:spcBef>
              <a:buNone/>
            </a:pPr>
            <a:r>
              <a:rPr lang="en-US" sz="2570">
                <a:solidFill>
                  <a:schemeClr val="accent3">
                    <a:lumMod val="25000"/>
                  </a:schemeClr>
                </a:solidFill>
                <a:latin typeface="Abadi" panose="020B0604020104020204" pitchFamily="34" charset="0"/>
              </a:rPr>
              <a:t>       to_numpy() then  assigned  it to the variable  Y as the outcome variable.</a:t>
            </a:r>
            <a:endParaRPr lang="en-US" sz="2570">
              <a:solidFill>
                <a:schemeClr val="accent3">
                  <a:lumMod val="25000"/>
                </a:schemeClr>
              </a:solidFill>
              <a:latin typeface="Abadi" panose="020B0604020104020204" pitchFamily="34" charset="0"/>
            </a:endParaRPr>
          </a:p>
          <a:p>
            <a:pPr marL="0" indent="0">
              <a:lnSpc>
                <a:spcPct val="100000"/>
              </a:lnSpc>
              <a:spcBef>
                <a:spcPts val="1400"/>
              </a:spcBef>
              <a:buNone/>
            </a:pPr>
            <a:r>
              <a:rPr lang="en-US" sz="2570">
                <a:solidFill>
                  <a:schemeClr val="accent3">
                    <a:lumMod val="25000"/>
                  </a:schemeClr>
                </a:solidFill>
                <a:latin typeface="Abadi" panose="020B0604020104020204" pitchFamily="34" charset="0"/>
              </a:rPr>
              <a:t>  </a:t>
            </a:r>
            <a:r>
              <a:rPr lang="en-US" sz="2570">
                <a:solidFill>
                  <a:schemeClr val="accent3">
                    <a:lumMod val="25000"/>
                  </a:schemeClr>
                </a:solidFill>
                <a:latin typeface="Abadi" panose="020B0604020104020204" pitchFamily="34" charset="0"/>
              </a:rPr>
              <a:t> • Then standardized the feature  dataset  (x) by transforming it using preprocessing.StandardScaler() function from Sklearn.</a:t>
            </a:r>
            <a:endParaRPr lang="en-US" sz="2570">
              <a:solidFill>
                <a:schemeClr val="accent3">
                  <a:lumMod val="25000"/>
                </a:schemeClr>
              </a:solidFill>
              <a:latin typeface="Abadi" panose="020B0604020104020204" pitchFamily="34" charset="0"/>
            </a:endParaRPr>
          </a:p>
          <a:p>
            <a:pPr marL="0" indent="0">
              <a:buNone/>
            </a:pPr>
            <a:r>
              <a:rPr lang="en-US" sz="2570"/>
              <a:t>   • </a:t>
            </a:r>
            <a:r>
              <a:rPr lang="en-US" sz="2570">
                <a:latin typeface="Abadi" panose="020B0604020104020204" pitchFamily="34" charset="0"/>
                <a:cs typeface="Abadi" panose="020B0604020104020204" pitchFamily="34" charset="0"/>
              </a:rPr>
              <a:t>After w hich the data was  split into  training  and testing s ets using  the function </a:t>
            </a:r>
            <a:endParaRPr lang="en-US" sz="2570">
              <a:latin typeface="Abadi" panose="020B0604020104020204" pitchFamily="34" charset="0"/>
              <a:cs typeface="Abadi" panose="020B0604020104020204" pitchFamily="34" charset="0"/>
            </a:endParaRPr>
          </a:p>
          <a:p>
            <a:pPr marL="0" indent="0">
              <a:buNone/>
            </a:pPr>
            <a:r>
              <a:rPr lang="en-US" sz="2570">
                <a:latin typeface="Abadi" panose="020B0604020104020204" pitchFamily="34" charset="0"/>
                <a:cs typeface="Abadi" panose="020B0604020104020204" pitchFamily="34" charset="0"/>
              </a:rPr>
              <a:t>train_test_split from sklearn.model_selection with  the test_size parameter set  to 0 .2 </a:t>
            </a:r>
            <a:endParaRPr lang="en-US" sz="2570">
              <a:latin typeface="Abadi" panose="020B0604020104020204" pitchFamily="34" charset="0"/>
              <a:cs typeface="Abadi" panose="020B0604020104020204" pitchFamily="34" charset="0"/>
            </a:endParaRPr>
          </a:p>
          <a:p>
            <a:pPr marL="0" indent="0">
              <a:buNone/>
            </a:pPr>
            <a:r>
              <a:rPr lang="en-US" sz="2570">
                <a:latin typeface="Abadi" panose="020B0604020104020204" pitchFamily="34" charset="0"/>
                <a:cs typeface="Abadi" panose="020B0604020104020204" pitchFamily="34" charset="0"/>
              </a:rPr>
              <a:t>and random_state to 2 .</a:t>
            </a:r>
            <a:endParaRPr lang="en-US" sz="2570">
              <a:latin typeface="Abadi" panose="020B0604020104020204" pitchFamily="34" charset="0"/>
              <a:cs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rgbClr val="0948CB"/>
                </a:solidFill>
              </a:rPr>
              <a:t>Predictive Analysis (Classification)</a:t>
            </a:r>
            <a:endParaRPr lang="en-US">
              <a:solidFill>
                <a:srgbClr val="0948CB"/>
              </a:solidFill>
            </a:endParaRPr>
          </a:p>
        </p:txBody>
      </p:sp>
      <p:sp>
        <p:nvSpPr>
          <p:cNvPr id="3" name="Content Placeholder 2"/>
          <p:cNvSpPr>
            <a:spLocks noGrp="1"/>
          </p:cNvSpPr>
          <p:nvPr>
            <p:ph idx="1"/>
          </p:nvPr>
        </p:nvSpPr>
        <p:spPr/>
        <p:txBody>
          <a:bodyPr/>
          <a:p>
            <a:pPr marL="0" indent="0">
              <a:buNone/>
            </a:pPr>
            <a:r>
              <a:rPr lang="en-US" sz="1800"/>
              <a:t>• In order to find the best ML model/ method that would performs best using the test data between SVM, Classification Trees, k nearest neighbors and Logistic Regression;</a:t>
            </a:r>
            <a:endParaRPr lang="en-US" sz="1800"/>
          </a:p>
          <a:p>
            <a:pPr marL="0" indent="0">
              <a:buNone/>
            </a:pPr>
            <a:r>
              <a:rPr lang="en-US" sz="1800"/>
              <a:t>• First created an object for each of the algorithms then created a GridSearchCV object and assigned them a set of parameters for each model.</a:t>
            </a:r>
            <a:endParaRPr lang="en-US" sz="1800"/>
          </a:p>
          <a:p>
            <a:pPr marL="0" indent="0">
              <a:buNone/>
            </a:pPr>
            <a:r>
              <a:rPr lang="en-US" sz="1800"/>
              <a:t>• For each of the models under evaluation, the GridsearchCV object was created with cv=10, then fit the training data into the GridSearch object for each to Find best Hyperparameter.</a:t>
            </a:r>
            <a:endParaRPr lang="en-US" sz="1800"/>
          </a:p>
          <a:p>
            <a:pPr marL="0" indent="0">
              <a:buNone/>
            </a:pPr>
            <a:r>
              <a:rPr lang="en-US" sz="1800"/>
              <a:t>• After fitting the training set, we output GridSearchCV object for each of the models, then displayed the best parameters using the data attribute best_params_ and the accuracy on the validation data using the data attribute best_score_.</a:t>
            </a:r>
            <a:endParaRPr lang="en-US" sz="1800"/>
          </a:p>
          <a:p>
            <a:pPr marL="0" indent="0">
              <a:buNone/>
            </a:pPr>
            <a:r>
              <a:rPr lang="en-US" sz="1800"/>
              <a:t>• Finally using the method score to calculate the accuracy on the test data for each model and plotted a confussion matrix for each using the test and predicted outcomes.</a:t>
            </a:r>
            <a:endParaRPr lang="en-US"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rgbClr val="0948CB"/>
                </a:solidFill>
              </a:rPr>
              <a:t>Predictive Analysis (Classification)</a:t>
            </a:r>
            <a:endParaRPr lang="en-US">
              <a:solidFill>
                <a:srgbClr val="0948CB"/>
              </a:solidFill>
            </a:endParaRPr>
          </a:p>
        </p:txBody>
      </p:sp>
      <p:sp>
        <p:nvSpPr>
          <p:cNvPr id="3" name="Content Placeholder 2"/>
          <p:cNvSpPr>
            <a:spLocks noGrp="1"/>
          </p:cNvSpPr>
          <p:nvPr>
            <p:ph idx="1"/>
          </p:nvPr>
        </p:nvSpPr>
        <p:spPr/>
        <p:txBody>
          <a:bodyPr/>
          <a:p>
            <a:pPr marL="0" indent="0">
              <a:buNone/>
            </a:pPr>
            <a:r>
              <a:rPr lang="en-US"/>
              <a:t>• </a:t>
            </a:r>
            <a:r>
              <a:rPr lang="en-US" sz="2000"/>
              <a:t>The table below shows the test data accuracy score for each of the methods comparing them to show which performed best using the test data between SVM, Classification Trees, k nearest neighbors and Logistic Regression;</a:t>
            </a:r>
            <a:endParaRPr lang="en-US" sz="2000"/>
          </a:p>
        </p:txBody>
      </p:sp>
      <p:pic>
        <p:nvPicPr>
          <p:cNvPr id="4" name="Picture 3"/>
          <p:cNvPicPr>
            <a:picLocks noChangeAspect="1"/>
          </p:cNvPicPr>
          <p:nvPr/>
        </p:nvPicPr>
        <p:blipFill>
          <a:blip r:embed="rId1"/>
          <a:stretch>
            <a:fillRect/>
          </a:stretch>
        </p:blipFill>
        <p:spPr>
          <a:xfrm>
            <a:off x="4250690" y="2884805"/>
            <a:ext cx="3920490" cy="2233295"/>
          </a:xfrm>
          <a:prstGeom prst="rect">
            <a:avLst/>
          </a:prstGeom>
        </p:spPr>
      </p:pic>
      <p:sp>
        <p:nvSpPr>
          <p:cNvPr id="6" name="Text Box 5"/>
          <p:cNvSpPr txBox="1"/>
          <p:nvPr/>
        </p:nvSpPr>
        <p:spPr>
          <a:xfrm>
            <a:off x="963295" y="5118100"/>
            <a:ext cx="10271125" cy="922020"/>
          </a:xfrm>
          <a:prstGeom prst="rect">
            <a:avLst/>
          </a:prstGeom>
          <a:noFill/>
        </p:spPr>
        <p:txBody>
          <a:bodyPr wrap="square" rtlCol="0">
            <a:spAutoFit/>
          </a:bodyPr>
          <a:p>
            <a:r>
              <a:rPr lang="en-US"/>
              <a:t>• GitHub URL of the completed predictive analysis lab </a:t>
            </a:r>
            <a:endParaRPr lang="en-US"/>
          </a:p>
          <a:p>
            <a:r>
              <a:rPr lang="en-US"/>
              <a:t>(https://github.com/cgatama/SpaceX-Falcon-9-1st-stage-Success-Landing_x0002_Prediction/blob/main/8.%20SpaceX%20Machine%20Learning%20Prediction.ipynb)</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2"/>
          <a:stretch>
            <a:fillRect/>
          </a:stretch>
        </p:blipFill>
        <p:spPr>
          <a:xfrm>
            <a:off x="1550670" y="2055495"/>
            <a:ext cx="8315325" cy="4371975"/>
          </a:xfrm>
          <a:prstGeom prst="rect">
            <a:avLst/>
          </a:prstGeom>
        </p:spPr>
      </p:pic>
      <p:sp>
        <p:nvSpPr>
          <p:cNvPr id="8" name="Text Box 7"/>
          <p:cNvSpPr txBox="1"/>
          <p:nvPr/>
        </p:nvSpPr>
        <p:spPr>
          <a:xfrm>
            <a:off x="2767330" y="1588770"/>
            <a:ext cx="6543040" cy="368300"/>
          </a:xfrm>
          <a:prstGeom prst="rect">
            <a:avLst/>
          </a:prstGeom>
          <a:noFill/>
        </p:spPr>
        <p:txBody>
          <a:bodyPr wrap="square" rtlCol="0">
            <a:spAutoFit/>
          </a:bodyPr>
          <a:p>
            <a:pPr algn="l"/>
            <a:r>
              <a:rPr lang="en-US">
                <a:sym typeface="+mn-ea"/>
              </a:rPr>
              <a:t>A scatter plot of Flight Number vs. Launch Site</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252710" cy="953770"/>
          </a:xfrm>
        </p:spPr>
        <p:txBody>
          <a:bodyPr/>
          <a:p>
            <a:r>
              <a:rPr lang="en-US" sz="3600">
                <a:solidFill>
                  <a:srgbClr val="0948CB"/>
                </a:solidFill>
              </a:rPr>
              <a:t>Flight Number vs. Launch Site with explanations</a:t>
            </a:r>
            <a:endParaRPr lang="en-US" sz="3600">
              <a:solidFill>
                <a:srgbClr val="0948CB"/>
              </a:solidFill>
            </a:endParaRPr>
          </a:p>
        </p:txBody>
      </p:sp>
      <p:pic>
        <p:nvPicPr>
          <p:cNvPr id="4" name="Content Placeholder 3"/>
          <p:cNvPicPr>
            <a:picLocks noChangeAspect="1"/>
          </p:cNvPicPr>
          <p:nvPr>
            <p:ph idx="1"/>
          </p:nvPr>
        </p:nvPicPr>
        <p:blipFill>
          <a:blip r:embed="rId1"/>
          <a:stretch>
            <a:fillRect/>
          </a:stretch>
        </p:blipFill>
        <p:spPr>
          <a:xfrm>
            <a:off x="1443990" y="1913255"/>
            <a:ext cx="8738235" cy="4625340"/>
          </a:xfrm>
          <a:prstGeom prst="rect">
            <a:avLst/>
          </a:prstGeom>
        </p:spPr>
      </p:pic>
      <p:sp>
        <p:nvSpPr>
          <p:cNvPr id="5" name="Text Box 4"/>
          <p:cNvSpPr txBox="1"/>
          <p:nvPr/>
        </p:nvSpPr>
        <p:spPr>
          <a:xfrm>
            <a:off x="4826000" y="2829560"/>
            <a:ext cx="2540000" cy="368300"/>
          </a:xfrm>
          <a:prstGeom prst="rect">
            <a:avLst/>
          </a:prstGeom>
          <a:noFill/>
        </p:spPr>
        <p:txBody>
          <a:bodyPr wrap="square" rtlCol="0" anchor="t">
            <a:spAutoFit/>
          </a:bodyPr>
          <a:p>
            <a:endParaRPr lang="en-US"/>
          </a:p>
        </p:txBody>
      </p:sp>
      <p:sp>
        <p:nvSpPr>
          <p:cNvPr id="12" name="Text Box 11"/>
          <p:cNvSpPr txBox="1"/>
          <p:nvPr/>
        </p:nvSpPr>
        <p:spPr>
          <a:xfrm>
            <a:off x="2779395" y="1438910"/>
            <a:ext cx="7242810" cy="953135"/>
          </a:xfrm>
          <a:prstGeom prst="rect">
            <a:avLst/>
          </a:prstGeom>
          <a:noFill/>
        </p:spPr>
        <p:txBody>
          <a:bodyPr wrap="none" rtlCol="0">
            <a:spAutoFit/>
          </a:bodyPr>
          <a:p>
            <a:pPr algn="l"/>
            <a:r>
              <a:rPr lang="en-US" sz="2000">
                <a:sym typeface="+mn-ea"/>
              </a:rPr>
              <a:t>A scatter plot with explanations Flight Number vs. Launch Site</a:t>
            </a:r>
            <a:br>
              <a:rPr lang="en-US" sz="2000">
                <a:sym typeface="+mn-ea"/>
              </a:rPr>
            </a:br>
            <a:endParaRPr lang="en-US" sz="3600">
              <a:solidFill>
                <a:srgbClr val="0948CB"/>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8" name="Picture 7"/>
          <p:cNvPicPr>
            <a:picLocks noChangeAspect="1"/>
          </p:cNvPicPr>
          <p:nvPr/>
        </p:nvPicPr>
        <p:blipFill>
          <a:blip r:embed="rId2"/>
          <a:stretch>
            <a:fillRect/>
          </a:stretch>
        </p:blipFill>
        <p:spPr>
          <a:xfrm>
            <a:off x="1996440" y="1943100"/>
            <a:ext cx="8114665" cy="4707890"/>
          </a:xfrm>
          <a:prstGeom prst="rect">
            <a:avLst/>
          </a:prstGeom>
        </p:spPr>
      </p:pic>
      <p:sp>
        <p:nvSpPr>
          <p:cNvPr id="10" name="Text Box 9"/>
          <p:cNvSpPr txBox="1"/>
          <p:nvPr/>
        </p:nvSpPr>
        <p:spPr>
          <a:xfrm>
            <a:off x="4018280" y="1564005"/>
            <a:ext cx="4328795" cy="368300"/>
          </a:xfrm>
          <a:prstGeom prst="rect">
            <a:avLst/>
          </a:prstGeom>
          <a:noFill/>
        </p:spPr>
        <p:txBody>
          <a:bodyPr wrap="none" rtlCol="0">
            <a:spAutoFit/>
          </a:bodyPr>
          <a:p>
            <a:pPr algn="l"/>
            <a:r>
              <a:rPr lang="en-US">
                <a:sym typeface="+mn-ea"/>
              </a:rPr>
              <a:t>A scatter plot of Payload vs. Launch Site</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7505" cy="838200"/>
          </a:xfrm>
        </p:spPr>
        <p:txBody>
          <a:bodyPr/>
          <a:p>
            <a:r>
              <a:rPr lang="en-US" sz="3600">
                <a:solidFill>
                  <a:srgbClr val="0948CB"/>
                </a:solidFill>
              </a:rPr>
              <a:t>Payload vs. Launch Site with explanations</a:t>
            </a:r>
            <a:endParaRPr lang="en-US" sz="3600">
              <a:solidFill>
                <a:srgbClr val="0948CB"/>
              </a:solidFill>
            </a:endParaRPr>
          </a:p>
        </p:txBody>
      </p:sp>
      <p:pic>
        <p:nvPicPr>
          <p:cNvPr id="4" name="Content Placeholder 3"/>
          <p:cNvPicPr>
            <a:picLocks noChangeAspect="1"/>
          </p:cNvPicPr>
          <p:nvPr>
            <p:ph idx="1"/>
          </p:nvPr>
        </p:nvPicPr>
        <p:blipFill>
          <a:blip r:embed="rId1"/>
          <a:stretch>
            <a:fillRect/>
          </a:stretch>
        </p:blipFill>
        <p:spPr>
          <a:xfrm>
            <a:off x="2122805" y="1824355"/>
            <a:ext cx="7945755" cy="5033645"/>
          </a:xfrm>
          <a:prstGeom prst="rect">
            <a:avLst/>
          </a:prstGeom>
        </p:spPr>
      </p:pic>
      <p:sp>
        <p:nvSpPr>
          <p:cNvPr id="7" name="Text Box 6"/>
          <p:cNvSpPr txBox="1"/>
          <p:nvPr/>
        </p:nvSpPr>
        <p:spPr>
          <a:xfrm>
            <a:off x="3867785" y="1538605"/>
            <a:ext cx="4328795" cy="368300"/>
          </a:xfrm>
          <a:prstGeom prst="rect">
            <a:avLst/>
          </a:prstGeom>
          <a:noFill/>
        </p:spPr>
        <p:txBody>
          <a:bodyPr wrap="none" rtlCol="0">
            <a:spAutoFit/>
          </a:bodyPr>
          <a:p>
            <a:pPr algn="l"/>
            <a:r>
              <a:rPr lang="en-US">
                <a:sym typeface="+mn-ea"/>
              </a:rPr>
              <a:t>A scatter plot of Payload vs. Launch Site</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7" name="Text Box 6"/>
          <p:cNvSpPr txBox="1"/>
          <p:nvPr/>
        </p:nvSpPr>
        <p:spPr>
          <a:xfrm>
            <a:off x="1602740" y="1588770"/>
            <a:ext cx="6012180" cy="368300"/>
          </a:xfrm>
          <a:prstGeom prst="rect">
            <a:avLst/>
          </a:prstGeom>
          <a:noFill/>
        </p:spPr>
        <p:txBody>
          <a:bodyPr wrap="none" rtlCol="0">
            <a:spAutoFit/>
          </a:bodyPr>
          <a:p>
            <a:pPr algn="l"/>
            <a:r>
              <a:rPr lang="en-US">
                <a:sym typeface="+mn-ea"/>
              </a:rPr>
              <a:t>• Show a bar chart for the success rate of each orbit type</a:t>
            </a:r>
            <a:endParaRPr lang="en-US"/>
          </a:p>
        </p:txBody>
      </p:sp>
      <p:pic>
        <p:nvPicPr>
          <p:cNvPr id="8" name="Picture 7"/>
          <p:cNvPicPr>
            <a:picLocks noChangeAspect="1"/>
          </p:cNvPicPr>
          <p:nvPr/>
        </p:nvPicPr>
        <p:blipFill>
          <a:blip r:embed="rId2"/>
          <a:stretch>
            <a:fillRect/>
          </a:stretch>
        </p:blipFill>
        <p:spPr>
          <a:xfrm>
            <a:off x="2589530" y="2281555"/>
            <a:ext cx="6073140" cy="43967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066020" cy="800100"/>
          </a:xfrm>
        </p:spPr>
        <p:txBody>
          <a:bodyPr/>
          <a:p>
            <a:r>
              <a:rPr lang="en-US" sz="3200">
                <a:solidFill>
                  <a:srgbClr val="0948CB"/>
                </a:solidFill>
              </a:rPr>
              <a:t>Success Rate vs. Orbit Type with explanations</a:t>
            </a:r>
            <a:endParaRPr lang="en-US" sz="3200">
              <a:solidFill>
                <a:srgbClr val="0948CB"/>
              </a:solidFill>
            </a:endParaRPr>
          </a:p>
        </p:txBody>
      </p:sp>
      <p:pic>
        <p:nvPicPr>
          <p:cNvPr id="4" name="Content Placeholder 3"/>
          <p:cNvPicPr>
            <a:picLocks noChangeAspect="1"/>
          </p:cNvPicPr>
          <p:nvPr>
            <p:ph idx="1"/>
          </p:nvPr>
        </p:nvPicPr>
        <p:blipFill>
          <a:blip r:embed="rId1"/>
          <a:stretch>
            <a:fillRect/>
          </a:stretch>
        </p:blipFill>
        <p:spPr>
          <a:xfrm>
            <a:off x="1718310" y="2150745"/>
            <a:ext cx="8756015" cy="4351655"/>
          </a:xfrm>
          <a:prstGeom prst="rect">
            <a:avLst/>
          </a:prstGeom>
        </p:spPr>
      </p:pic>
      <p:sp>
        <p:nvSpPr>
          <p:cNvPr id="8" name="Text Box 7"/>
          <p:cNvSpPr txBox="1"/>
          <p:nvPr/>
        </p:nvSpPr>
        <p:spPr>
          <a:xfrm>
            <a:off x="1490345" y="1576070"/>
            <a:ext cx="5956935" cy="368300"/>
          </a:xfrm>
          <a:prstGeom prst="rect">
            <a:avLst/>
          </a:prstGeom>
          <a:noFill/>
        </p:spPr>
        <p:txBody>
          <a:bodyPr wrap="none" rtlCol="0">
            <a:spAutoFit/>
          </a:bodyPr>
          <a:p>
            <a:pPr algn="l"/>
            <a:r>
              <a:rPr lang="en-US">
                <a:sym typeface="+mn-ea"/>
              </a:rPr>
              <a:t>• Show the screenshot of the bar chart with explanations</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2069465"/>
            <a:ext cx="3057525" cy="1422400"/>
          </a:xfrm>
          <a:prstGeom prst="rect">
            <a:avLst/>
          </a:prstGeom>
        </p:spPr>
        <p:txBody>
          <a:bodyPr>
            <a:normAutofit lnSpcReduction="10000"/>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 A scatter point of Flight number vs. Orbit type</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2"/>
          <a:stretch>
            <a:fillRect/>
          </a:stretch>
        </p:blipFill>
        <p:spPr>
          <a:xfrm>
            <a:off x="3726815" y="1442720"/>
            <a:ext cx="7924165" cy="49847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365740" cy="887730"/>
          </a:xfrm>
        </p:spPr>
        <p:txBody>
          <a:bodyPr/>
          <a:p>
            <a:r>
              <a:rPr lang="en-US" sz="3200">
                <a:solidFill>
                  <a:srgbClr val="0948CB"/>
                </a:solidFill>
              </a:rPr>
              <a:t>Flight Number vs. Orbit Typewith explanations</a:t>
            </a:r>
            <a:endParaRPr lang="en-US" sz="3200">
              <a:solidFill>
                <a:srgbClr val="0948CB"/>
              </a:solidFill>
            </a:endParaRPr>
          </a:p>
        </p:txBody>
      </p:sp>
      <p:pic>
        <p:nvPicPr>
          <p:cNvPr id="4" name="Content Placeholder 3"/>
          <p:cNvPicPr>
            <a:picLocks noChangeAspect="1"/>
          </p:cNvPicPr>
          <p:nvPr>
            <p:ph idx="1"/>
          </p:nvPr>
        </p:nvPicPr>
        <p:blipFill>
          <a:blip r:embed="rId1"/>
          <a:stretch>
            <a:fillRect/>
          </a:stretch>
        </p:blipFill>
        <p:spPr>
          <a:xfrm>
            <a:off x="1440815" y="1252855"/>
            <a:ext cx="8157845" cy="49955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57400"/>
            <a:ext cx="3932238" cy="3811588"/>
          </a:xfrm>
          <a:prstGeom prst="rect">
            <a:avLst/>
          </a:prstGeom>
        </p:spPr>
        <p:txBody>
          <a:bodyPr>
            <a:normAutofit fontScale="25000"/>
          </a:bodyPr>
          <a:lstStyle/>
          <a:p>
            <a:pPr marL="0" indent="0">
              <a:lnSpc>
                <a:spcPct val="100000"/>
              </a:lnSpc>
              <a:spcBef>
                <a:spcPts val="1400"/>
              </a:spcBef>
              <a:buNone/>
            </a:pPr>
            <a:r>
              <a:rPr lang="en-US" sz="7200">
                <a:solidFill>
                  <a:schemeClr val="accent3">
                    <a:lumMod val="25000"/>
                  </a:schemeClr>
                </a:solidFill>
                <a:latin typeface="Abadi" panose="020B0604020104020204" pitchFamily="34" charset="0"/>
              </a:rPr>
              <a:t>• With heavy payloads the successful landing or positive landing rate are more for Polar,LEO and ISS.</a:t>
            </a:r>
            <a:endParaRPr lang="en-US" sz="7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7200">
                <a:solidFill>
                  <a:schemeClr val="accent3">
                    <a:lumMod val="25000"/>
                  </a:schemeClr>
                </a:solidFill>
                <a:latin typeface="Abadi" panose="020B0604020104020204" pitchFamily="34" charset="0"/>
              </a:rPr>
              <a:t>• However for GTO we cannot distinguish this well as both positive landing rate and negative landing(unsuccessful mission) both have near equal chances.</a:t>
            </a:r>
            <a:endParaRPr lang="en-US" sz="7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2"/>
          <a:stretch>
            <a:fillRect/>
          </a:stretch>
        </p:blipFill>
        <p:spPr>
          <a:xfrm>
            <a:off x="4602480" y="1476375"/>
            <a:ext cx="7203440" cy="45491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2069465"/>
            <a:ext cx="3032125" cy="1873250"/>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 Since 2013, the success rate kept going up till 2020</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3284855" y="1995170"/>
            <a:ext cx="7672070" cy="4862830"/>
          </a:xfrm>
          <a:prstGeom prst="rect">
            <a:avLst/>
          </a:prstGeom>
        </p:spPr>
      </p:pic>
      <p:sp>
        <p:nvSpPr>
          <p:cNvPr id="7" name="Text Box 6"/>
          <p:cNvSpPr txBox="1"/>
          <p:nvPr/>
        </p:nvSpPr>
        <p:spPr>
          <a:xfrm>
            <a:off x="4932045" y="1676400"/>
            <a:ext cx="4489450" cy="368300"/>
          </a:xfrm>
          <a:prstGeom prst="rect">
            <a:avLst/>
          </a:prstGeom>
          <a:noFill/>
        </p:spPr>
        <p:txBody>
          <a:bodyPr wrap="none" rtlCol="0">
            <a:spAutoFit/>
          </a:bodyPr>
          <a:p>
            <a:pPr algn="l"/>
            <a:r>
              <a:rPr lang="en-US">
                <a:sym typeface="+mn-ea"/>
              </a:rPr>
              <a:t>A line chart of yearly average success rate</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3163570" cy="3319145"/>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Find the names of the unique launch sites</a:t>
            </a: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Used ‘SELECT DISTINCT’ statement to return only the unique launch sites from the ‘LAUNCH_SITE’ column of the SPACEXTBL table</a:t>
            </a:r>
            <a:endParaRPr lang="en-US" sz="20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3872230" y="1657985"/>
            <a:ext cx="7831455" cy="39846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sp>
        <p:nvSpPr>
          <p:cNvPr id="8" name="Text Box 7"/>
          <p:cNvSpPr txBox="1"/>
          <p:nvPr/>
        </p:nvSpPr>
        <p:spPr>
          <a:xfrm>
            <a:off x="1315085" y="1525905"/>
            <a:ext cx="5526405" cy="368300"/>
          </a:xfrm>
          <a:prstGeom prst="rect">
            <a:avLst/>
          </a:prstGeom>
          <a:noFill/>
        </p:spPr>
        <p:txBody>
          <a:bodyPr wrap="none" rtlCol="0">
            <a:spAutoFit/>
          </a:bodyPr>
          <a:p>
            <a:pPr algn="l"/>
            <a:r>
              <a:rPr lang="en-US">
                <a:sym typeface="+mn-ea"/>
              </a:rPr>
              <a:t>• Find 5 records where launch sites begin with `CCA`</a:t>
            </a:r>
            <a:endParaRPr lang="en-US"/>
          </a:p>
        </p:txBody>
      </p:sp>
      <p:pic>
        <p:nvPicPr>
          <p:cNvPr id="9" name="Picture 8"/>
          <p:cNvPicPr>
            <a:picLocks noChangeAspect="1"/>
          </p:cNvPicPr>
          <p:nvPr/>
        </p:nvPicPr>
        <p:blipFill>
          <a:blip r:embed="rId2"/>
          <a:stretch>
            <a:fillRect/>
          </a:stretch>
        </p:blipFill>
        <p:spPr>
          <a:xfrm>
            <a:off x="941070" y="2037715"/>
            <a:ext cx="9858375" cy="3733800"/>
          </a:xfrm>
          <a:prstGeom prst="rect">
            <a:avLst/>
          </a:prstGeom>
        </p:spPr>
      </p:pic>
      <p:sp>
        <p:nvSpPr>
          <p:cNvPr id="12" name="Text Box 11"/>
          <p:cNvSpPr txBox="1"/>
          <p:nvPr/>
        </p:nvSpPr>
        <p:spPr>
          <a:xfrm>
            <a:off x="1522730" y="6013450"/>
            <a:ext cx="9087485" cy="645160"/>
          </a:xfrm>
          <a:prstGeom prst="rect">
            <a:avLst/>
          </a:prstGeom>
          <a:noFill/>
        </p:spPr>
        <p:txBody>
          <a:bodyPr wrap="square" rtlCol="0">
            <a:spAutoFit/>
          </a:bodyPr>
          <a:p>
            <a:pPr algn="l"/>
            <a:r>
              <a:rPr lang="en-US">
                <a:sym typeface="+mn-ea"/>
              </a:rPr>
              <a:t>• Used ‘LIKE’ command with ‘%’ wildcard in ‘WHERE’ clause to select and dispay a table of all records where launch sites begin with the string 'CCA'</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sp>
        <p:nvSpPr>
          <p:cNvPr id="7" name="Text Box 6"/>
          <p:cNvSpPr txBox="1"/>
          <p:nvPr/>
        </p:nvSpPr>
        <p:spPr>
          <a:xfrm>
            <a:off x="1164590" y="1538605"/>
            <a:ext cx="7564755" cy="368300"/>
          </a:xfrm>
          <a:prstGeom prst="rect">
            <a:avLst/>
          </a:prstGeom>
          <a:noFill/>
        </p:spPr>
        <p:txBody>
          <a:bodyPr wrap="none" rtlCol="0">
            <a:spAutoFit/>
          </a:bodyPr>
          <a:p>
            <a:pPr algn="l"/>
            <a:r>
              <a:rPr lang="en-US">
                <a:sym typeface="+mn-ea"/>
              </a:rPr>
              <a:t>• Calculate and Display the total payload carried by boosters from NASA</a:t>
            </a:r>
            <a:endParaRPr lang="en-US"/>
          </a:p>
        </p:txBody>
      </p:sp>
      <p:pic>
        <p:nvPicPr>
          <p:cNvPr id="8" name="Picture 7"/>
          <p:cNvPicPr>
            <a:picLocks noChangeAspect="1"/>
          </p:cNvPicPr>
          <p:nvPr/>
        </p:nvPicPr>
        <p:blipFill>
          <a:blip r:embed="rId2"/>
          <a:stretch>
            <a:fillRect/>
          </a:stretch>
        </p:blipFill>
        <p:spPr>
          <a:xfrm>
            <a:off x="1045845" y="2438400"/>
            <a:ext cx="10316845" cy="2475230"/>
          </a:xfrm>
          <a:prstGeom prst="rect">
            <a:avLst/>
          </a:prstGeom>
        </p:spPr>
      </p:pic>
      <p:sp>
        <p:nvSpPr>
          <p:cNvPr id="11" name="Text Box 10"/>
          <p:cNvSpPr txBox="1"/>
          <p:nvPr/>
        </p:nvSpPr>
        <p:spPr>
          <a:xfrm>
            <a:off x="2178685" y="5380990"/>
            <a:ext cx="6847205" cy="645160"/>
          </a:xfrm>
          <a:prstGeom prst="rect">
            <a:avLst/>
          </a:prstGeom>
          <a:noFill/>
        </p:spPr>
        <p:txBody>
          <a:bodyPr wrap="none" rtlCol="0">
            <a:spAutoFit/>
          </a:bodyPr>
          <a:p>
            <a:pPr algn="l"/>
            <a:r>
              <a:rPr lang="en-US">
                <a:sym typeface="+mn-ea"/>
              </a:rPr>
              <a:t>• Used the ‘SUM()’ function to return and dispaly the total sum of </a:t>
            </a:r>
            <a:endParaRPr lang="en-US"/>
          </a:p>
          <a:p>
            <a:pPr algn="l"/>
            <a:r>
              <a:rPr lang="en-US">
                <a:sym typeface="+mn-ea"/>
              </a:rPr>
              <a:t>‘PAYLOAD_MASS_KG’ column for Customer ‘NASA(CRS’</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sp>
        <p:nvSpPr>
          <p:cNvPr id="7" name="Text Box 6"/>
          <p:cNvSpPr txBox="1"/>
          <p:nvPr/>
        </p:nvSpPr>
        <p:spPr>
          <a:xfrm>
            <a:off x="826770" y="1576070"/>
            <a:ext cx="7574280" cy="368300"/>
          </a:xfrm>
          <a:prstGeom prst="rect">
            <a:avLst/>
          </a:prstGeom>
          <a:noFill/>
        </p:spPr>
        <p:txBody>
          <a:bodyPr wrap="none" rtlCol="0">
            <a:spAutoFit/>
          </a:bodyPr>
          <a:p>
            <a:pPr algn="l"/>
            <a:r>
              <a:rPr lang="en-US">
                <a:sym typeface="+mn-ea"/>
              </a:rPr>
              <a:t>• Calculate the average payload mass carried by booster version F9 v1.1</a:t>
            </a:r>
            <a:endParaRPr lang="en-US"/>
          </a:p>
        </p:txBody>
      </p:sp>
      <p:sp>
        <p:nvSpPr>
          <p:cNvPr id="9" name="Text Box 8"/>
          <p:cNvSpPr txBox="1"/>
          <p:nvPr/>
        </p:nvSpPr>
        <p:spPr>
          <a:xfrm>
            <a:off x="1715770" y="5605780"/>
            <a:ext cx="7882255" cy="645160"/>
          </a:xfrm>
          <a:prstGeom prst="rect">
            <a:avLst/>
          </a:prstGeom>
          <a:noFill/>
        </p:spPr>
        <p:txBody>
          <a:bodyPr wrap="none" rtlCol="0">
            <a:spAutoFit/>
          </a:bodyPr>
          <a:p>
            <a:pPr algn="l"/>
            <a:r>
              <a:rPr lang="en-US">
                <a:sym typeface="+mn-ea"/>
              </a:rPr>
              <a:t>• Used the ‘AVG()’ function to return and dispaly the average payload mass </a:t>
            </a:r>
            <a:endParaRPr lang="en-US"/>
          </a:p>
          <a:p>
            <a:pPr algn="l"/>
            <a:r>
              <a:rPr lang="en-US">
                <a:sym typeface="+mn-ea"/>
              </a:rPr>
              <a:t>carried by booster version F9 v1.136</a:t>
            </a:r>
            <a:endParaRPr lang="en-US"/>
          </a:p>
        </p:txBody>
      </p:sp>
      <p:pic>
        <p:nvPicPr>
          <p:cNvPr id="10" name="Picture 9"/>
          <p:cNvPicPr>
            <a:picLocks noChangeAspect="1"/>
          </p:cNvPicPr>
          <p:nvPr/>
        </p:nvPicPr>
        <p:blipFill>
          <a:blip r:embed="rId2"/>
          <a:stretch>
            <a:fillRect/>
          </a:stretch>
        </p:blipFill>
        <p:spPr>
          <a:xfrm>
            <a:off x="493395" y="2565400"/>
            <a:ext cx="10326370" cy="22809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sp>
        <p:nvSpPr>
          <p:cNvPr id="7" name="Text Box 6"/>
          <p:cNvSpPr txBox="1"/>
          <p:nvPr/>
        </p:nvSpPr>
        <p:spPr>
          <a:xfrm>
            <a:off x="1352550" y="1613535"/>
            <a:ext cx="7368540" cy="368300"/>
          </a:xfrm>
          <a:prstGeom prst="rect">
            <a:avLst/>
          </a:prstGeom>
          <a:noFill/>
        </p:spPr>
        <p:txBody>
          <a:bodyPr wrap="none" rtlCol="0">
            <a:spAutoFit/>
          </a:bodyPr>
          <a:p>
            <a:pPr algn="l"/>
            <a:r>
              <a:rPr lang="en-US">
                <a:sym typeface="+mn-ea"/>
              </a:rPr>
              <a:t>• Find the dates of the first successful landing outcome on ground pad</a:t>
            </a:r>
            <a:endParaRPr lang="en-US"/>
          </a:p>
        </p:txBody>
      </p:sp>
      <p:pic>
        <p:nvPicPr>
          <p:cNvPr id="8" name="Picture 7"/>
          <p:cNvPicPr>
            <a:picLocks noChangeAspect="1"/>
          </p:cNvPicPr>
          <p:nvPr/>
        </p:nvPicPr>
        <p:blipFill>
          <a:blip r:embed="rId2"/>
          <a:stretch>
            <a:fillRect/>
          </a:stretch>
        </p:blipFill>
        <p:spPr>
          <a:xfrm>
            <a:off x="1458595" y="2151380"/>
            <a:ext cx="8474710" cy="3171825"/>
          </a:xfrm>
          <a:prstGeom prst="rect">
            <a:avLst/>
          </a:prstGeom>
        </p:spPr>
      </p:pic>
      <p:sp>
        <p:nvSpPr>
          <p:cNvPr id="11" name="Text Box 10"/>
          <p:cNvSpPr txBox="1"/>
          <p:nvPr/>
        </p:nvSpPr>
        <p:spPr>
          <a:xfrm>
            <a:off x="1928495" y="5818505"/>
            <a:ext cx="8309610" cy="645160"/>
          </a:xfrm>
          <a:prstGeom prst="rect">
            <a:avLst/>
          </a:prstGeom>
          <a:noFill/>
        </p:spPr>
        <p:txBody>
          <a:bodyPr wrap="none" rtlCol="0">
            <a:spAutoFit/>
          </a:bodyPr>
          <a:p>
            <a:pPr algn="l"/>
            <a:r>
              <a:rPr lang="en-US">
                <a:sym typeface="+mn-ea"/>
              </a:rPr>
              <a:t>• Used the ‘MIN()’ function to return and dispaly the first (oldest) date when first </a:t>
            </a:r>
            <a:endParaRPr lang="en-US"/>
          </a:p>
          <a:p>
            <a:pPr algn="l"/>
            <a:r>
              <a:rPr lang="en-US">
                <a:sym typeface="+mn-ea"/>
              </a:rPr>
              <a:t>successful landing outcome on ground pad ‘Success (ground pad)’happened.</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sp>
        <p:nvSpPr>
          <p:cNvPr id="7" name="Text Box 6"/>
          <p:cNvSpPr txBox="1"/>
          <p:nvPr/>
        </p:nvSpPr>
        <p:spPr>
          <a:xfrm>
            <a:off x="1452880" y="1538605"/>
            <a:ext cx="8522970" cy="645160"/>
          </a:xfrm>
          <a:prstGeom prst="rect">
            <a:avLst/>
          </a:prstGeom>
          <a:noFill/>
        </p:spPr>
        <p:txBody>
          <a:bodyPr wrap="none" rtlCol="0">
            <a:spAutoFit/>
          </a:bodyPr>
          <a:p>
            <a:pPr algn="l"/>
            <a:r>
              <a:rPr lang="en-US">
                <a:sym typeface="+mn-ea"/>
              </a:rPr>
              <a:t>• List of Boosters which have successfully landed on drone ship and had payload </a:t>
            </a:r>
            <a:endParaRPr lang="en-US"/>
          </a:p>
          <a:p>
            <a:pPr algn="l"/>
            <a:r>
              <a:rPr lang="en-US">
                <a:sym typeface="+mn-ea"/>
              </a:rPr>
              <a:t>mass greater than 4000 but less than 6000</a:t>
            </a:r>
            <a:endParaRPr lang="en-US"/>
          </a:p>
        </p:txBody>
      </p:sp>
      <p:pic>
        <p:nvPicPr>
          <p:cNvPr id="9" name="Picture 8"/>
          <p:cNvPicPr>
            <a:picLocks noChangeAspect="1"/>
          </p:cNvPicPr>
          <p:nvPr/>
        </p:nvPicPr>
        <p:blipFill>
          <a:blip r:embed="rId2"/>
          <a:stretch>
            <a:fillRect/>
          </a:stretch>
        </p:blipFill>
        <p:spPr>
          <a:xfrm>
            <a:off x="1452880" y="2183765"/>
            <a:ext cx="9505950" cy="3124200"/>
          </a:xfrm>
          <a:prstGeom prst="rect">
            <a:avLst/>
          </a:prstGeom>
        </p:spPr>
      </p:pic>
      <p:sp>
        <p:nvSpPr>
          <p:cNvPr id="12" name="Text Box 11"/>
          <p:cNvSpPr txBox="1"/>
          <p:nvPr/>
        </p:nvSpPr>
        <p:spPr>
          <a:xfrm>
            <a:off x="1644015" y="5655945"/>
            <a:ext cx="9121775" cy="922020"/>
          </a:xfrm>
          <a:prstGeom prst="rect">
            <a:avLst/>
          </a:prstGeom>
          <a:noFill/>
        </p:spPr>
        <p:txBody>
          <a:bodyPr wrap="none" rtlCol="0">
            <a:spAutoFit/>
          </a:bodyPr>
          <a:p>
            <a:pPr algn="l"/>
            <a:r>
              <a:rPr lang="en-US">
                <a:sym typeface="+mn-ea"/>
              </a:rPr>
              <a:t>• Used ‘Select Distinct’ statement to return and list the ‘unique’ names of boosters with </a:t>
            </a:r>
            <a:endParaRPr lang="en-US"/>
          </a:p>
          <a:p>
            <a:pPr algn="l"/>
            <a:r>
              <a:rPr lang="en-US">
                <a:sym typeface="+mn-ea"/>
              </a:rPr>
              <a:t>operators &gt;4000 and &lt;6000 to only list booster with payloads btween 4000-6000 with </a:t>
            </a:r>
            <a:endParaRPr lang="en-US"/>
          </a:p>
          <a:p>
            <a:pPr algn="l"/>
            <a:r>
              <a:rPr lang="en-US">
                <a:sym typeface="+mn-ea"/>
              </a:rPr>
              <a:t>landing outcome of ‘Success (drone ship)’.</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26440" y="1550670"/>
            <a:ext cx="9789160" cy="4626610"/>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ym typeface="+mn-ea"/>
            </a:endParaRPr>
          </a:p>
          <a:p>
            <a:pPr marL="0" indent="0">
              <a:lnSpc>
                <a:spcPct val="100000"/>
              </a:lnSpc>
              <a:spcBef>
                <a:spcPts val="1400"/>
              </a:spcBef>
              <a:buNone/>
            </a:pPr>
            <a:endParaRPr lang="en-US" sz="2200">
              <a:sym typeface="+mn-ea"/>
            </a:endParaRPr>
          </a:p>
          <a:p>
            <a:pPr marL="0" indent="0">
              <a:lnSpc>
                <a:spcPct val="100000"/>
              </a:lnSpc>
              <a:spcBef>
                <a:spcPts val="1400"/>
              </a:spcBef>
              <a:buNone/>
            </a:pPr>
            <a:endParaRPr lang="en-US" sz="2200">
              <a:sym typeface="+mn-ea"/>
            </a:endParaRPr>
          </a:p>
          <a:p>
            <a:pPr marL="0" indent="0">
              <a:lnSpc>
                <a:spcPct val="100000"/>
              </a:lnSpc>
              <a:spcBef>
                <a:spcPts val="1400"/>
              </a:spcBef>
              <a:buNone/>
            </a:pPr>
            <a:endParaRPr lang="en-US" sz="2200">
              <a:sym typeface="+mn-ea"/>
            </a:endParaRPr>
          </a:p>
          <a:p>
            <a:pPr marL="0" indent="0">
              <a:lnSpc>
                <a:spcPct val="100000"/>
              </a:lnSpc>
              <a:spcBef>
                <a:spcPts val="1400"/>
              </a:spcBef>
              <a:buNone/>
            </a:pPr>
            <a:r>
              <a:rPr lang="en-US" sz="2200">
                <a:sym typeface="+mn-ea"/>
              </a:rPr>
              <a:t>• Used the ‘COUNT()’ together with the ‘GROUP BY’ statement to return total number of missions outcomes</a:t>
            </a:r>
            <a:endParaRPr lang="en-US" sz="2200"/>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1313815" y="2009775"/>
            <a:ext cx="7976870" cy="29978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6177127" y="2120718"/>
            <a:ext cx="5660840" cy="1898424"/>
          </a:xfrm>
          <a:prstGeom prst="rect">
            <a:avLst/>
          </a:prstGeom>
        </p:spPr>
        <p:txBody>
          <a:bodyPr vert="horz" lIns="91440" tIns="45720" rIns="91440" bIns="45720" rtlCol="0">
            <a:normAutofit fontScale="25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ts val="1400"/>
              </a:spcBef>
              <a:buNone/>
            </a:pPr>
            <a:r>
              <a:rPr lang="en-US" sz="6400" dirty="0">
                <a:solidFill>
                  <a:schemeClr val="accent3">
                    <a:lumMod val="25000"/>
                  </a:schemeClr>
                </a:solidFill>
                <a:uFillTx/>
                <a:latin typeface="Abadi" panose="020B0604020104020204" pitchFamily="34" charset="0"/>
              </a:rPr>
              <a:t>•</a:t>
            </a:r>
            <a:r>
              <a:rPr lang="en-US" sz="6400" dirty="0">
                <a:solidFill>
                  <a:schemeClr val="accent3">
                    <a:lumMod val="25000"/>
                  </a:schemeClr>
                </a:solidFill>
                <a:uFillTx/>
                <a:latin typeface="+mn-ea"/>
                <a:cs typeface="+mn-ea"/>
              </a:rPr>
              <a:t> Project background and c ontext</a:t>
            </a:r>
            <a:endParaRPr lang="en-US" sz="6400" dirty="0">
              <a:solidFill>
                <a:schemeClr val="accent3">
                  <a:lumMod val="25000"/>
                </a:schemeClr>
              </a:solidFill>
              <a:uFillTx/>
              <a:latin typeface="+mn-ea"/>
              <a:cs typeface="+mn-ea"/>
            </a:endParaRPr>
          </a:p>
          <a:p>
            <a:pPr marL="0" indent="0">
              <a:spcBef>
                <a:spcPts val="1400"/>
              </a:spcBef>
              <a:buNone/>
            </a:pPr>
            <a:r>
              <a:rPr lang="en-US" sz="6400" dirty="0">
                <a:solidFill>
                  <a:schemeClr val="accent3">
                    <a:lumMod val="25000"/>
                  </a:schemeClr>
                </a:solidFill>
                <a:uFillTx/>
                <a:latin typeface="+mn-ea"/>
                <a:cs typeface="+mn-ea"/>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6400" dirty="0">
              <a:solidFill>
                <a:schemeClr val="accent3">
                  <a:lumMod val="25000"/>
                </a:schemeClr>
              </a:solidFill>
              <a:uFillTx/>
              <a:latin typeface="+mn-ea"/>
              <a:cs typeface="+mn-ea"/>
            </a:endParaRPr>
          </a:p>
        </p:txBody>
      </p:sp>
      <p:pic>
        <p:nvPicPr>
          <p:cNvPr id="2" name="Picture 1"/>
          <p:cNvPicPr>
            <a:picLocks noChangeAspect="1"/>
          </p:cNvPicPr>
          <p:nvPr/>
        </p:nvPicPr>
        <p:blipFill>
          <a:blip r:embed="rId2"/>
          <a:stretch>
            <a:fillRect/>
          </a:stretch>
        </p:blipFill>
        <p:spPr>
          <a:xfrm>
            <a:off x="320675" y="2033270"/>
            <a:ext cx="5856605" cy="3243580"/>
          </a:xfrm>
          <a:prstGeom prst="rect">
            <a:avLst/>
          </a:prstGeom>
        </p:spPr>
      </p:pic>
      <p:sp>
        <p:nvSpPr>
          <p:cNvPr id="3" name="Text Box 2"/>
          <p:cNvSpPr txBox="1"/>
          <p:nvPr/>
        </p:nvSpPr>
        <p:spPr>
          <a:xfrm>
            <a:off x="6177280" y="4197350"/>
            <a:ext cx="5187315" cy="1106805"/>
          </a:xfrm>
          <a:prstGeom prst="rect">
            <a:avLst/>
          </a:prstGeom>
          <a:noFill/>
        </p:spPr>
        <p:txBody>
          <a:bodyPr wrap="none" rtlCol="0">
            <a:spAutoFit/>
          </a:bodyPr>
          <a:p>
            <a:pPr algn="l"/>
            <a:r>
              <a:rPr lang="en-US"/>
              <a:t>• </a:t>
            </a:r>
            <a:r>
              <a:rPr lang="en-US" sz="1600">
                <a:latin typeface="+mn-ea"/>
                <a:cs typeface="+mn-ea"/>
              </a:rPr>
              <a:t>Problems you want to find answers</a:t>
            </a:r>
            <a:endParaRPr lang="en-US" sz="1600">
              <a:latin typeface="+mn-ea"/>
              <a:cs typeface="+mn-ea"/>
            </a:endParaRPr>
          </a:p>
          <a:p>
            <a:pPr algn="l"/>
            <a:r>
              <a:rPr lang="en-US" sz="1600">
                <a:latin typeface="+mn-ea"/>
                <a:cs typeface="+mn-ea"/>
              </a:rPr>
              <a:t>In this capstone, we will predict if the Falcon 9 first </a:t>
            </a:r>
            <a:endParaRPr lang="en-US" sz="1600">
              <a:latin typeface="+mn-ea"/>
              <a:cs typeface="+mn-ea"/>
            </a:endParaRPr>
          </a:p>
          <a:p>
            <a:pPr algn="l"/>
            <a:r>
              <a:rPr lang="en-US" sz="1600">
                <a:latin typeface="+mn-ea"/>
                <a:cs typeface="+mn-ea"/>
              </a:rPr>
              <a:t>stage will land  successfully u sing d ata from Falcon 9  </a:t>
            </a:r>
            <a:endParaRPr lang="en-US" sz="1600">
              <a:latin typeface="+mn-ea"/>
              <a:cs typeface="+mn-ea"/>
            </a:endParaRPr>
          </a:p>
          <a:p>
            <a:pPr algn="l"/>
            <a:r>
              <a:rPr lang="en-US" sz="1600">
                <a:latin typeface="+mn-ea"/>
                <a:cs typeface="+mn-ea"/>
              </a:rPr>
              <a:t>rocket launches a dvertised on  its  website.</a:t>
            </a:r>
            <a:endParaRPr lang="en-US" sz="1600">
              <a:latin typeface="+mn-ea"/>
              <a:cs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32155" y="1424940"/>
            <a:ext cx="9783445" cy="5433060"/>
          </a:xfrm>
          <a:prstGeom prst="rect">
            <a:avLst/>
          </a:prstGeom>
        </p:spPr>
        <p:txBody>
          <a:bodyPr>
            <a:normAutofit fontScale="90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Using a Subquerry to return and pass the Max payload and used it list all the boosters that have carried the Max payload of 15600kgs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732155" y="1837055"/>
            <a:ext cx="9004935" cy="398208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51205" y="1374775"/>
            <a:ext cx="9770110" cy="5314950"/>
          </a:xfrm>
          <a:prstGeom prst="rect">
            <a:avLst/>
          </a:prstGeom>
        </p:spPr>
        <p:txBody>
          <a:bodyPr lIns="91440" tIns="45720" rIns="91440" bIns="45720" anchor="t">
            <a:normAutofit lnSpcReduction="200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Used the ‘subsrt()’ in the select statement to get the month and year from the date column where substr(Date,7,4)='2015' for year and Landing_outcome was ‘Failure (drone ship’) and return the records nmatching the filter.</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1033780" y="2242185"/>
            <a:ext cx="9770745" cy="274066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255" y="1424940"/>
            <a:ext cx="9745345" cy="475234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1003935" y="2798445"/>
            <a:ext cx="9277350" cy="3629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of all launch sites on global map</a:t>
            </a:r>
            <a:endParaRPr lang="en-US" dirty="0">
              <a:solidFill>
                <a:srgbClr val="0B49CB"/>
              </a:solidFill>
              <a:latin typeface="Abadi"/>
            </a:endParaRPr>
          </a:p>
        </p:txBody>
      </p:sp>
      <p:pic>
        <p:nvPicPr>
          <p:cNvPr id="4" name="Content Placeholder 3"/>
          <p:cNvPicPr>
            <a:picLocks noChangeAspect="1"/>
          </p:cNvPicPr>
          <p:nvPr>
            <p:ph idx="4294967295"/>
          </p:nvPr>
        </p:nvPicPr>
        <p:blipFill>
          <a:blip r:embed="rId2"/>
          <a:stretch>
            <a:fillRect/>
          </a:stretch>
        </p:blipFill>
        <p:spPr>
          <a:xfrm>
            <a:off x="770255" y="1443355"/>
            <a:ext cx="9632950" cy="4529455"/>
          </a:xfrm>
          <a:prstGeom prst="rect">
            <a:avLst/>
          </a:prstGeom>
        </p:spPr>
      </p:pic>
      <p:sp>
        <p:nvSpPr>
          <p:cNvPr id="7" name="Text Box 6"/>
          <p:cNvSpPr txBox="1"/>
          <p:nvPr/>
        </p:nvSpPr>
        <p:spPr>
          <a:xfrm>
            <a:off x="1164590" y="6181725"/>
            <a:ext cx="8293100" cy="645160"/>
          </a:xfrm>
          <a:prstGeom prst="rect">
            <a:avLst/>
          </a:prstGeom>
          <a:noFill/>
        </p:spPr>
        <p:txBody>
          <a:bodyPr wrap="none" rtlCol="0">
            <a:spAutoFit/>
          </a:bodyPr>
          <a:p>
            <a:pPr algn="l"/>
            <a:r>
              <a:rPr lang="en-US">
                <a:sym typeface="+mn-ea"/>
              </a:rPr>
              <a:t>• All launch sites are in proximity to the Equator, (located southwards of the US </a:t>
            </a:r>
            <a:endParaRPr lang="en-US"/>
          </a:p>
          <a:p>
            <a:pPr algn="l"/>
            <a:r>
              <a:rPr lang="en-US">
                <a:sym typeface="+mn-ea"/>
              </a:rPr>
              <a:t>map). Also all the laumch sites are in very close proximity to the coast.</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rgbClr val="0B49CB"/>
                </a:solidFill>
                <a:latin typeface="Abadi"/>
              </a:rPr>
              <a:t>Launch outcomes for each site on the map With Color Markers</a:t>
            </a:r>
            <a:endParaRPr lang="en-US" sz="3200" dirty="0">
              <a:solidFill>
                <a:srgbClr val="0B49CB"/>
              </a:solidFill>
              <a:latin typeface="Abadi"/>
            </a:endParaRPr>
          </a:p>
        </p:txBody>
      </p:sp>
      <p:pic>
        <p:nvPicPr>
          <p:cNvPr id="2" name="Content Placeholder 1"/>
          <p:cNvPicPr>
            <a:picLocks noChangeAspect="1"/>
          </p:cNvPicPr>
          <p:nvPr>
            <p:ph idx="4294967295"/>
          </p:nvPr>
        </p:nvPicPr>
        <p:blipFill>
          <a:blip r:embed="rId2"/>
          <a:stretch>
            <a:fillRect/>
          </a:stretch>
        </p:blipFill>
        <p:spPr>
          <a:xfrm>
            <a:off x="770255" y="2013585"/>
            <a:ext cx="3665855" cy="3350260"/>
          </a:xfrm>
          <a:prstGeom prst="rect">
            <a:avLst/>
          </a:prstGeom>
        </p:spPr>
      </p:pic>
      <p:pic>
        <p:nvPicPr>
          <p:cNvPr id="4" name="Picture 3"/>
          <p:cNvPicPr>
            <a:picLocks noChangeAspect="1"/>
          </p:cNvPicPr>
          <p:nvPr/>
        </p:nvPicPr>
        <p:blipFill>
          <a:blip r:embed="rId3"/>
          <a:stretch>
            <a:fillRect/>
          </a:stretch>
        </p:blipFill>
        <p:spPr>
          <a:xfrm>
            <a:off x="4632325" y="2013585"/>
            <a:ext cx="3999865" cy="3295650"/>
          </a:xfrm>
          <a:prstGeom prst="rect">
            <a:avLst/>
          </a:prstGeom>
        </p:spPr>
      </p:pic>
      <p:pic>
        <p:nvPicPr>
          <p:cNvPr id="6" name="Picture 5"/>
          <p:cNvPicPr>
            <a:picLocks noChangeAspect="1"/>
          </p:cNvPicPr>
          <p:nvPr/>
        </p:nvPicPr>
        <p:blipFill>
          <a:blip r:embed="rId4"/>
          <a:stretch>
            <a:fillRect/>
          </a:stretch>
        </p:blipFill>
        <p:spPr>
          <a:xfrm>
            <a:off x="8769985" y="1995170"/>
            <a:ext cx="3317240" cy="3295650"/>
          </a:xfrm>
          <a:prstGeom prst="rect">
            <a:avLst/>
          </a:prstGeom>
        </p:spPr>
      </p:pic>
      <p:sp>
        <p:nvSpPr>
          <p:cNvPr id="9" name="Text Box 8"/>
          <p:cNvSpPr txBox="1"/>
          <p:nvPr/>
        </p:nvSpPr>
        <p:spPr>
          <a:xfrm>
            <a:off x="1703070" y="1525905"/>
            <a:ext cx="1594485" cy="398780"/>
          </a:xfrm>
          <a:prstGeom prst="rect">
            <a:avLst/>
          </a:prstGeom>
          <a:noFill/>
        </p:spPr>
        <p:txBody>
          <a:bodyPr wrap="none" rtlCol="0">
            <a:spAutoFit/>
          </a:bodyPr>
          <a:p>
            <a:pPr algn="l"/>
            <a:r>
              <a:rPr lang="en-US" sz="2000">
                <a:solidFill>
                  <a:srgbClr val="0948CB"/>
                </a:solidFill>
                <a:sym typeface="+mn-ea"/>
              </a:rPr>
              <a:t>Florida Sites</a:t>
            </a:r>
            <a:endParaRPr lang="en-US" sz="2000">
              <a:solidFill>
                <a:srgbClr val="0948CB"/>
              </a:solidFill>
              <a:sym typeface="+mn-ea"/>
            </a:endParaRPr>
          </a:p>
        </p:txBody>
      </p:sp>
      <p:sp>
        <p:nvSpPr>
          <p:cNvPr id="12" name="Text Box 11"/>
          <p:cNvSpPr txBox="1"/>
          <p:nvPr/>
        </p:nvSpPr>
        <p:spPr>
          <a:xfrm>
            <a:off x="1138555" y="5757545"/>
            <a:ext cx="9278620" cy="645160"/>
          </a:xfrm>
          <a:prstGeom prst="rect">
            <a:avLst/>
          </a:prstGeom>
          <a:noFill/>
        </p:spPr>
        <p:txBody>
          <a:bodyPr wrap="none" rtlCol="0">
            <a:spAutoFit/>
          </a:bodyPr>
          <a:p>
            <a:pPr algn="l"/>
            <a:r>
              <a:rPr lang="en-US">
                <a:sym typeface="+mn-ea"/>
              </a:rPr>
              <a:t>• In the Eastern coast (Florida) Launch site KSC LC-39A has relatively high success rates </a:t>
            </a:r>
            <a:endParaRPr lang="en-US">
              <a:sym typeface="+mn-ea"/>
            </a:endParaRPr>
          </a:p>
          <a:p>
            <a:pPr algn="l"/>
            <a:r>
              <a:rPr lang="en-US">
                <a:sym typeface="+mn-ea"/>
              </a:rPr>
              <a:t>compared to CCAFS SLC-40 &amp; CCAFS LC-40.</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Launch outcomes for each site on the map With Color </a:t>
            </a:r>
            <a:endParaRPr lang="en-US" sz="2800" dirty="0">
              <a:solidFill>
                <a:srgbClr val="0B49CB"/>
              </a:solidFill>
              <a:latin typeface="Abadi"/>
            </a:endParaRPr>
          </a:p>
          <a:p>
            <a:r>
              <a:rPr lang="en-US" sz="2800" dirty="0">
                <a:solidFill>
                  <a:srgbClr val="0B49CB"/>
                </a:solidFill>
                <a:latin typeface="Abadi"/>
              </a:rPr>
              <a:t>Markers</a:t>
            </a:r>
            <a:endParaRPr lang="en-US" sz="2800" dirty="0">
              <a:solidFill>
                <a:srgbClr val="0B49CB"/>
              </a:solidFill>
              <a:latin typeface="Abadi"/>
            </a:endParaRPr>
          </a:p>
        </p:txBody>
      </p:sp>
      <p:pic>
        <p:nvPicPr>
          <p:cNvPr id="2" name="Content Placeholder 1"/>
          <p:cNvPicPr>
            <a:picLocks noChangeAspect="1"/>
          </p:cNvPicPr>
          <p:nvPr>
            <p:ph idx="4294967295"/>
          </p:nvPr>
        </p:nvPicPr>
        <p:blipFill>
          <a:blip r:embed="rId2"/>
          <a:stretch>
            <a:fillRect/>
          </a:stretch>
        </p:blipFill>
        <p:spPr>
          <a:xfrm>
            <a:off x="877570" y="1999615"/>
            <a:ext cx="5459730" cy="4807585"/>
          </a:xfrm>
          <a:prstGeom prst="rect">
            <a:avLst/>
          </a:prstGeom>
        </p:spPr>
      </p:pic>
      <p:sp>
        <p:nvSpPr>
          <p:cNvPr id="4" name="Text Box 3"/>
          <p:cNvSpPr txBox="1"/>
          <p:nvPr/>
        </p:nvSpPr>
        <p:spPr>
          <a:xfrm>
            <a:off x="4826000" y="3244850"/>
            <a:ext cx="2540000" cy="368300"/>
          </a:xfrm>
          <a:prstGeom prst="rect">
            <a:avLst/>
          </a:prstGeom>
          <a:noFill/>
        </p:spPr>
        <p:txBody>
          <a:bodyPr wrap="square" rtlCol="0" anchor="t">
            <a:spAutoFit/>
          </a:bodyPr>
          <a:p>
            <a:endParaRPr lang="en-US"/>
          </a:p>
        </p:txBody>
      </p:sp>
      <p:sp>
        <p:nvSpPr>
          <p:cNvPr id="6" name="Text Box 5"/>
          <p:cNvSpPr txBox="1"/>
          <p:nvPr/>
        </p:nvSpPr>
        <p:spPr>
          <a:xfrm>
            <a:off x="2378710" y="1713865"/>
            <a:ext cx="309880" cy="368300"/>
          </a:xfrm>
          <a:prstGeom prst="rect">
            <a:avLst/>
          </a:prstGeom>
          <a:noFill/>
        </p:spPr>
        <p:txBody>
          <a:bodyPr wrap="none" rtlCol="0">
            <a:spAutoFit/>
          </a:bodyPr>
          <a:p>
            <a:pPr algn="l"/>
            <a:endParaRPr lang="en-US"/>
          </a:p>
        </p:txBody>
      </p:sp>
      <p:sp>
        <p:nvSpPr>
          <p:cNvPr id="7" name="Text Box 6"/>
          <p:cNvSpPr txBox="1"/>
          <p:nvPr/>
        </p:nvSpPr>
        <p:spPr>
          <a:xfrm>
            <a:off x="1665605" y="1651635"/>
            <a:ext cx="2732405" cy="398780"/>
          </a:xfrm>
          <a:prstGeom prst="rect">
            <a:avLst/>
          </a:prstGeom>
          <a:noFill/>
        </p:spPr>
        <p:txBody>
          <a:bodyPr wrap="none" rtlCol="0">
            <a:spAutoFit/>
          </a:bodyPr>
          <a:p>
            <a:pPr algn="l"/>
            <a:r>
              <a:rPr lang="en-US" sz="2000">
                <a:solidFill>
                  <a:srgbClr val="0948CB"/>
                </a:solidFill>
                <a:sym typeface="+mn-ea"/>
              </a:rPr>
              <a:t>West Coast/ Carlifonia</a:t>
            </a:r>
            <a:endParaRPr lang="en-US" sz="2000">
              <a:solidFill>
                <a:srgbClr val="0948CB"/>
              </a:solidFill>
              <a:sym typeface="+mn-ea"/>
            </a:endParaRPr>
          </a:p>
        </p:txBody>
      </p:sp>
      <p:sp>
        <p:nvSpPr>
          <p:cNvPr id="9" name="Text Box 8"/>
          <p:cNvSpPr txBox="1"/>
          <p:nvPr/>
        </p:nvSpPr>
        <p:spPr>
          <a:xfrm>
            <a:off x="7197725" y="2000250"/>
            <a:ext cx="3481705" cy="2584450"/>
          </a:xfrm>
          <a:prstGeom prst="rect">
            <a:avLst/>
          </a:prstGeom>
          <a:noFill/>
        </p:spPr>
        <p:txBody>
          <a:bodyPr wrap="square" rtlCol="0">
            <a:spAutoFit/>
          </a:bodyPr>
          <a:p>
            <a:pPr algn="l"/>
            <a:r>
              <a:rPr lang="en-US"/>
              <a:t>• In the West Coast </a:t>
            </a:r>
            <a:endParaRPr lang="en-US"/>
          </a:p>
          <a:p>
            <a:pPr algn="l"/>
            <a:r>
              <a:rPr lang="en-US"/>
              <a:t>(Californai) Launch </a:t>
            </a:r>
            <a:endParaRPr lang="en-US"/>
          </a:p>
          <a:p>
            <a:pPr algn="l"/>
            <a:r>
              <a:rPr lang="en-US"/>
              <a:t>site VAFB SLC-4E has </a:t>
            </a:r>
            <a:endParaRPr lang="en-US"/>
          </a:p>
          <a:p>
            <a:pPr algn="l"/>
            <a:r>
              <a:rPr lang="en-US"/>
              <a:t>relatively lower </a:t>
            </a:r>
            <a:endParaRPr lang="en-US"/>
          </a:p>
          <a:p>
            <a:pPr algn="l"/>
            <a:r>
              <a:rPr lang="en-US"/>
              <a:t>success rates 4/10 </a:t>
            </a:r>
            <a:endParaRPr lang="en-US"/>
          </a:p>
          <a:p>
            <a:pPr algn="l"/>
            <a:r>
              <a:rPr lang="en-US"/>
              <a:t>compared to KSC LC-</a:t>
            </a:r>
            <a:endParaRPr lang="en-US"/>
          </a:p>
          <a:p>
            <a:pPr algn="l"/>
            <a:r>
              <a:rPr lang="en-US"/>
              <a:t>39A launch site in the </a:t>
            </a:r>
            <a:endParaRPr lang="en-US"/>
          </a:p>
          <a:p>
            <a:pPr algn="l"/>
            <a:r>
              <a:rPr lang="en-US"/>
              <a:t>Eastern Coast of </a:t>
            </a:r>
            <a:endParaRPr lang="en-US"/>
          </a:p>
          <a:p>
            <a:pPr algn="l"/>
            <a:r>
              <a:rPr lang="en-US"/>
              <a:t>Florida.</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001395"/>
          </a:xfrm>
        </p:spPr>
        <p:txBody>
          <a:bodyPr/>
          <a:p>
            <a:r>
              <a:rPr lang="en-US" sz="3600">
                <a:solidFill>
                  <a:srgbClr val="0948CB"/>
                </a:solidFill>
              </a:rPr>
              <a:t>Distances between a launch site to its proximities</a:t>
            </a:r>
            <a:endParaRPr lang="en-US" sz="3600">
              <a:solidFill>
                <a:srgbClr val="0948CB"/>
              </a:solidFill>
            </a:endParaRPr>
          </a:p>
        </p:txBody>
      </p:sp>
      <p:pic>
        <p:nvPicPr>
          <p:cNvPr id="4" name="Content Placeholder 3"/>
          <p:cNvPicPr>
            <a:picLocks noChangeAspect="1"/>
          </p:cNvPicPr>
          <p:nvPr>
            <p:ph idx="1"/>
          </p:nvPr>
        </p:nvPicPr>
        <p:blipFill>
          <a:blip r:embed="rId1"/>
          <a:stretch>
            <a:fillRect/>
          </a:stretch>
        </p:blipFill>
        <p:spPr>
          <a:xfrm>
            <a:off x="638175" y="1252220"/>
            <a:ext cx="10102215" cy="4486910"/>
          </a:xfrm>
          <a:prstGeom prst="rect">
            <a:avLst/>
          </a:prstGeom>
        </p:spPr>
      </p:pic>
      <p:sp>
        <p:nvSpPr>
          <p:cNvPr id="7" name="Text Box 6"/>
          <p:cNvSpPr txBox="1"/>
          <p:nvPr/>
        </p:nvSpPr>
        <p:spPr>
          <a:xfrm>
            <a:off x="1076960" y="6094095"/>
            <a:ext cx="6471285" cy="368300"/>
          </a:xfrm>
          <a:prstGeom prst="rect">
            <a:avLst/>
          </a:prstGeom>
          <a:noFill/>
        </p:spPr>
        <p:txBody>
          <a:bodyPr wrap="none" rtlCol="0">
            <a:spAutoFit/>
          </a:bodyPr>
          <a:p>
            <a:pPr algn="l"/>
            <a:r>
              <a:rPr lang="en-US">
                <a:sym typeface="+mn-ea"/>
              </a:rPr>
              <a:t>• Launch site CCAFS SLC-40 proximity to coastline is 0.86km</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13460" y="365125"/>
            <a:ext cx="10340340" cy="913130"/>
          </a:xfrm>
        </p:spPr>
        <p:txBody>
          <a:bodyPr/>
          <a:p>
            <a:r>
              <a:rPr lang="en-US" sz="3200">
                <a:solidFill>
                  <a:srgbClr val="0948CB"/>
                </a:solidFill>
              </a:rPr>
              <a:t>Distances between a launch site to its proximities</a:t>
            </a:r>
            <a:endParaRPr lang="en-US" sz="3200">
              <a:solidFill>
                <a:srgbClr val="0948CB"/>
              </a:solidFill>
            </a:endParaRPr>
          </a:p>
        </p:txBody>
      </p:sp>
      <p:pic>
        <p:nvPicPr>
          <p:cNvPr id="4" name="Content Placeholder 3"/>
          <p:cNvPicPr>
            <a:picLocks noChangeAspect="1"/>
          </p:cNvPicPr>
          <p:nvPr>
            <p:ph idx="1"/>
          </p:nvPr>
        </p:nvPicPr>
        <p:blipFill>
          <a:blip r:embed="rId1"/>
          <a:stretch>
            <a:fillRect/>
          </a:stretch>
        </p:blipFill>
        <p:spPr>
          <a:xfrm>
            <a:off x="918845" y="1100455"/>
            <a:ext cx="9589770" cy="4697095"/>
          </a:xfrm>
          <a:prstGeom prst="rect">
            <a:avLst/>
          </a:prstGeom>
        </p:spPr>
      </p:pic>
      <p:sp>
        <p:nvSpPr>
          <p:cNvPr id="7" name="Text Box 6"/>
          <p:cNvSpPr txBox="1"/>
          <p:nvPr/>
        </p:nvSpPr>
        <p:spPr>
          <a:xfrm>
            <a:off x="2003425" y="6144260"/>
            <a:ext cx="6538595" cy="645160"/>
          </a:xfrm>
          <a:prstGeom prst="rect">
            <a:avLst/>
          </a:prstGeom>
          <a:noFill/>
        </p:spPr>
        <p:txBody>
          <a:bodyPr wrap="none" rtlCol="0">
            <a:spAutoFit/>
          </a:bodyPr>
          <a:p>
            <a:pPr algn="l"/>
            <a:r>
              <a:rPr lang="en-US">
                <a:sym typeface="+mn-ea"/>
              </a:rPr>
              <a:t>• Launch site CCAFS SLC-40 closest to highway (Washington </a:t>
            </a:r>
            <a:endParaRPr lang="en-US"/>
          </a:p>
          <a:p>
            <a:pPr algn="l"/>
            <a:r>
              <a:rPr lang="en-US">
                <a:sym typeface="+mn-ea"/>
              </a:rPr>
              <a:t>Avenue) is 23.19km</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Pie-Chart for launch success count for all sites</a:t>
            </a:r>
            <a:endParaRPr lang="en-US" dirty="0">
              <a:solidFill>
                <a:srgbClr val="0B49CB"/>
              </a:solidFill>
              <a:latin typeface="Abadi"/>
            </a:endParaRPr>
          </a:p>
        </p:txBody>
      </p:sp>
      <p:pic>
        <p:nvPicPr>
          <p:cNvPr id="2" name="Content Placeholder 1"/>
          <p:cNvPicPr>
            <a:picLocks noChangeAspect="1"/>
          </p:cNvPicPr>
          <p:nvPr>
            <p:ph idx="4294967295"/>
          </p:nvPr>
        </p:nvPicPr>
        <p:blipFill>
          <a:blip r:embed="rId2"/>
          <a:stretch>
            <a:fillRect/>
          </a:stretch>
        </p:blipFill>
        <p:spPr>
          <a:xfrm>
            <a:off x="563880" y="1834515"/>
            <a:ext cx="9751695" cy="2894330"/>
          </a:xfrm>
          <a:prstGeom prst="rect">
            <a:avLst/>
          </a:prstGeom>
        </p:spPr>
      </p:pic>
      <p:sp>
        <p:nvSpPr>
          <p:cNvPr id="6" name="Text Box 5"/>
          <p:cNvSpPr txBox="1"/>
          <p:nvPr/>
        </p:nvSpPr>
        <p:spPr>
          <a:xfrm>
            <a:off x="1352550" y="5080635"/>
            <a:ext cx="9322435" cy="922020"/>
          </a:xfrm>
          <a:prstGeom prst="rect">
            <a:avLst/>
          </a:prstGeom>
          <a:noFill/>
        </p:spPr>
        <p:txBody>
          <a:bodyPr wrap="square" rtlCol="0">
            <a:spAutoFit/>
          </a:bodyPr>
          <a:p>
            <a:pPr algn="l"/>
            <a:r>
              <a:rPr lang="en-US">
                <a:sym typeface="+mn-ea"/>
              </a:rPr>
              <a:t>• Launch site KSC LC-39A has the highest launch success rate at 42% followed by CCAFS LC-40 at 29%, VAFB SLC-4E at 17% and lastly launch site CCAFS SLC-40 with a success rate of 13%</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64540" y="1413510"/>
            <a:ext cx="10521315" cy="4763770"/>
          </a:xfrm>
          <a:prstGeom prst="rect">
            <a:avLst/>
          </a:prstGeom>
        </p:spPr>
        <p:txBody>
          <a:bodyPr lIns="91440" tIns="45720" rIns="91440" bIns="45720" anchor="t">
            <a:normAutofit/>
          </a:bodyPr>
          <a:lstStyle/>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r>
              <a:rPr lang="en-US" sz="2000"/>
              <a:t>• Launch site CCAFS LC-40 had the 2nd highest success ratio of 73% success against 27% failed launches</a:t>
            </a:r>
            <a:endParaRPr lang="en-US" sz="2000"/>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B49CB"/>
                </a:solidFill>
                <a:latin typeface="Abadi"/>
              </a:rPr>
              <a:t>Pie chart for the launch site with 2nd highest launch success ratio</a:t>
            </a:r>
            <a:endParaRPr lang="en-US" sz="2400"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358775" y="1555750"/>
            <a:ext cx="11338560" cy="339026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475105"/>
            <a:ext cx="10414635" cy="4702175"/>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18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a:solidFill>
                  <a:schemeClr val="accent3">
                    <a:lumMod val="25000"/>
                  </a:schemeClr>
                </a:solidFill>
                <a:latin typeface="Abadi" panose="020B0604020104020204" pitchFamily="34" charset="0"/>
              </a:rPr>
              <a:t>• For Launch site CCAFS LC-40 the booster version FT has the largest success rate from a payload mass of &gt;2000kg</a:t>
            </a:r>
            <a:endParaRPr lang="en-US" sz="180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638175" y="1583055"/>
            <a:ext cx="11288395" cy="29781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2"/>
          <a:stretch>
            <a:fillRect/>
          </a:stretch>
        </p:blipFill>
        <p:spPr>
          <a:xfrm>
            <a:off x="964565" y="1964055"/>
            <a:ext cx="10321290" cy="318452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12" name="Text Box 11"/>
          <p:cNvSpPr txBox="1"/>
          <p:nvPr/>
        </p:nvSpPr>
        <p:spPr>
          <a:xfrm>
            <a:off x="1840865" y="650240"/>
            <a:ext cx="3283585" cy="583565"/>
          </a:xfrm>
          <a:prstGeom prst="rect">
            <a:avLst/>
          </a:prstGeom>
          <a:noFill/>
        </p:spPr>
        <p:txBody>
          <a:bodyPr wrap="none" rtlCol="0">
            <a:spAutoFit/>
          </a:bodyPr>
          <a:p>
            <a:pPr algn="l"/>
            <a:r>
              <a:rPr lang="en-US" sz="3200">
                <a:solidFill>
                  <a:srgbClr val="0948CB"/>
                </a:solidFill>
              </a:rPr>
              <a:t>Confusion Matrix</a:t>
            </a:r>
            <a:endParaRPr lang="en-US" sz="3200">
              <a:solidFill>
                <a:srgbClr val="0948CB"/>
              </a:solidFill>
            </a:endParaRPr>
          </a:p>
        </p:txBody>
      </p:sp>
      <p:sp>
        <p:nvSpPr>
          <p:cNvPr id="14" name="Text Box 13"/>
          <p:cNvSpPr txBox="1"/>
          <p:nvPr/>
        </p:nvSpPr>
        <p:spPr>
          <a:xfrm>
            <a:off x="1652905" y="2026920"/>
            <a:ext cx="3150235" cy="3692525"/>
          </a:xfrm>
          <a:prstGeom prst="rect">
            <a:avLst/>
          </a:prstGeom>
          <a:noFill/>
        </p:spPr>
        <p:txBody>
          <a:bodyPr wrap="square" rtlCol="0">
            <a:spAutoFit/>
          </a:bodyPr>
          <a:p>
            <a:pPr algn="l"/>
            <a:r>
              <a:rPr lang="en-US">
                <a:sym typeface="+mn-ea"/>
              </a:rPr>
              <a:t>• All the 4 </a:t>
            </a:r>
            <a:endParaRPr lang="en-US"/>
          </a:p>
          <a:p>
            <a:pPr algn="l"/>
            <a:r>
              <a:rPr lang="en-US">
                <a:sym typeface="+mn-ea"/>
              </a:rPr>
              <a:t>classification </a:t>
            </a:r>
            <a:endParaRPr lang="en-US"/>
          </a:p>
          <a:p>
            <a:pPr algn="l"/>
            <a:r>
              <a:rPr lang="en-US">
                <a:sym typeface="+mn-ea"/>
              </a:rPr>
              <a:t>model had the </a:t>
            </a:r>
            <a:endParaRPr lang="en-US"/>
          </a:p>
          <a:p>
            <a:pPr algn="l"/>
            <a:r>
              <a:rPr lang="en-US">
                <a:sym typeface="+mn-ea"/>
              </a:rPr>
              <a:t>same confusion </a:t>
            </a:r>
            <a:endParaRPr lang="en-US"/>
          </a:p>
          <a:p>
            <a:pPr algn="l"/>
            <a:r>
              <a:rPr lang="en-US">
                <a:sym typeface="+mn-ea"/>
              </a:rPr>
              <a:t>matrixes and were able equally </a:t>
            </a:r>
            <a:endParaRPr lang="en-US">
              <a:sym typeface="+mn-ea"/>
            </a:endParaRPr>
          </a:p>
          <a:p>
            <a:pPr algn="l"/>
            <a:r>
              <a:rPr lang="en-US"/>
              <a:t>distinguish </a:t>
            </a:r>
            <a:endParaRPr lang="en-US"/>
          </a:p>
          <a:p>
            <a:pPr algn="l"/>
            <a:r>
              <a:rPr lang="en-US"/>
              <a:t>between the </a:t>
            </a:r>
            <a:endParaRPr lang="en-US"/>
          </a:p>
          <a:p>
            <a:pPr algn="l"/>
            <a:r>
              <a:rPr lang="en-US"/>
              <a:t>different classes. </a:t>
            </a:r>
            <a:endParaRPr lang="en-US"/>
          </a:p>
          <a:p>
            <a:pPr algn="l"/>
            <a:r>
              <a:rPr lang="en-US"/>
              <a:t>The major </a:t>
            </a:r>
            <a:endParaRPr lang="en-US"/>
          </a:p>
          <a:p>
            <a:pPr algn="l"/>
            <a:r>
              <a:rPr lang="en-US"/>
              <a:t>problem is false </a:t>
            </a:r>
            <a:endParaRPr lang="en-US"/>
          </a:p>
          <a:p>
            <a:pPr algn="l"/>
            <a:r>
              <a:rPr lang="en-US"/>
              <a:t>positives for all </a:t>
            </a:r>
            <a:endParaRPr lang="en-US"/>
          </a:p>
          <a:p>
            <a:pPr algn="l"/>
            <a:r>
              <a:rPr lang="en-US"/>
              <a:t>the models</a:t>
            </a:r>
            <a:endParaRPr lang="en-US"/>
          </a:p>
        </p:txBody>
      </p:sp>
      <p:pic>
        <p:nvPicPr>
          <p:cNvPr id="15" name="Picture 14"/>
          <p:cNvPicPr>
            <a:picLocks noChangeAspect="1"/>
          </p:cNvPicPr>
          <p:nvPr/>
        </p:nvPicPr>
        <p:blipFill>
          <a:blip r:embed="rId2"/>
          <a:stretch>
            <a:fillRect/>
          </a:stretch>
        </p:blipFill>
        <p:spPr>
          <a:xfrm>
            <a:off x="4682490" y="1767840"/>
            <a:ext cx="5905500" cy="42100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255" y="1875155"/>
            <a:ext cx="10909300" cy="4051300"/>
          </a:xfrm>
          <a:prstGeom prst="rect">
            <a:avLst/>
          </a:prstGeom>
        </p:spPr>
        <p:txBody>
          <a:bodyPr>
            <a:noAutofit/>
          </a:bodyPr>
          <a:lstStyle/>
          <a:p>
            <a:pPr marL="0" indent="0">
              <a:lnSpc>
                <a:spcPct val="100000"/>
              </a:lnSpc>
              <a:spcBef>
                <a:spcPts val="1400"/>
              </a:spcBef>
              <a:buNone/>
            </a:pPr>
            <a:r>
              <a:rPr lang="en-US" sz="1800">
                <a:solidFill>
                  <a:schemeClr val="accent3">
                    <a:lumMod val="25000"/>
                  </a:schemeClr>
                </a:solidFill>
                <a:latin typeface="Abadi" panose="020B0604020104020204" pitchFamily="34" charset="0"/>
              </a:rPr>
              <a:t>• Different launch sites have different success rates. CCAFS LC-40, has a success rate of 60 %, while KSC LC-39A and VAFB SLC 4E has a success rate of 77%.</a:t>
            </a:r>
            <a:endParaRPr lang="en-US" sz="180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a:solidFill>
                  <a:schemeClr val="accent3">
                    <a:lumMod val="25000"/>
                  </a:schemeClr>
                </a:solidFill>
                <a:latin typeface="Abadi" panose="020B0604020104020204" pitchFamily="34" charset="0"/>
              </a:rPr>
              <a:t>• We can deduce that, as the flight number increases in each of the 3 launcg sites, so does the success rate. For instance, the success rate for the VAFB SLC 4E launch site is 100% after the Flight number 50. Both KSC LC 39A and CCAFS SLC 40 have a 100% success rates after 80th flight</a:t>
            </a:r>
            <a:endParaRPr lang="en-US" sz="180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a:solidFill>
                  <a:schemeClr val="accent3">
                    <a:lumMod val="25000"/>
                  </a:schemeClr>
                </a:solidFill>
                <a:latin typeface="Abadi" panose="020B0604020104020204" pitchFamily="34" charset="0"/>
              </a:rPr>
              <a:t>• If you observe Payload Vs. Launch Site scatter point chart you will find for the VAFB-SLC launchsite there are no rockets launched for heavypayload mass(greater than 10000).• Orbits ES-L1, GEO, HEO &amp; SSO have the highest success rates at 100%, with SO orbit having the lowest success rate at ~50%. Orbit SO has 0% success rate.</a:t>
            </a:r>
            <a:endParaRPr lang="en-US" sz="180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a:solidFill>
                  <a:schemeClr val="accent3">
                    <a:lumMod val="25000"/>
                  </a:schemeClr>
                </a:solidFill>
                <a:latin typeface="Abadi" panose="020B0604020104020204" pitchFamily="34" charset="0"/>
              </a:rPr>
              <a:t>• LEO orbit the Success appears related to the number of flights; on the other hand, there seems to be no relationship between flight number when in GTO orbit</a:t>
            </a:r>
            <a:endParaRPr lang="en-US" sz="18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216515" cy="913765"/>
          </a:xfrm>
        </p:spPr>
        <p:txBody>
          <a:bodyPr/>
          <a:p>
            <a:r>
              <a:rPr lang="en-US" sz="4000">
                <a:solidFill>
                  <a:srgbClr val="0948CB"/>
                </a:solidFill>
              </a:rPr>
              <a:t>Conclusions Cont….</a:t>
            </a:r>
            <a:endParaRPr lang="en-US" sz="4000">
              <a:solidFill>
                <a:srgbClr val="0948CB"/>
              </a:solidFill>
            </a:endParaRPr>
          </a:p>
        </p:txBody>
      </p:sp>
      <p:sp>
        <p:nvSpPr>
          <p:cNvPr id="3" name="Content Placeholder 2"/>
          <p:cNvSpPr>
            <a:spLocks noGrp="1"/>
          </p:cNvSpPr>
          <p:nvPr>
            <p:ph idx="1"/>
          </p:nvPr>
        </p:nvSpPr>
        <p:spPr>
          <a:xfrm>
            <a:off x="676275" y="1253490"/>
            <a:ext cx="10677525" cy="4923790"/>
          </a:xfrm>
        </p:spPr>
        <p:txBody>
          <a:bodyPr/>
          <a:p>
            <a:pPr marL="0" indent="0">
              <a:buNone/>
            </a:pPr>
            <a:r>
              <a:rPr lang="en-US" sz="2000"/>
              <a:t>• With heavy payloads the successful landing or positive landing rate are morefor Polar,LEO and ISS. However for GTO we cannot distinguish this well as both positive landing rate and negative landing(unsuccessful mission) are both there here</a:t>
            </a:r>
            <a:endParaRPr lang="en-US" sz="2000"/>
          </a:p>
          <a:p>
            <a:pPr marL="0" indent="0">
              <a:buNone/>
            </a:pPr>
            <a:r>
              <a:rPr lang="en-US" sz="2000"/>
              <a:t>• Anf finally the sucess rate since 2013 kept increasing till 2020</a:t>
            </a:r>
            <a:endParaRPr lang="en-US" sz="20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Describe how data was collected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Describe how data was processed</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81685" y="1825625"/>
            <a:ext cx="10504170" cy="4351655"/>
          </a:xfrm>
          <a:prstGeom prst="rect">
            <a:avLst/>
          </a:prstGeom>
        </p:spPr>
        <p:txBody>
          <a:bodyPr/>
          <a:lstStyle/>
          <a:p>
            <a:pPr>
              <a:lnSpc>
                <a:spcPct val="100000"/>
              </a:lnSpc>
              <a:spcBef>
                <a:spcPts val="1400"/>
              </a:spcBef>
            </a:pPr>
            <a:r>
              <a:rPr lang="en-US" sz="2200">
                <a:solidFill>
                  <a:schemeClr val="accent3">
                    <a:lumMod val="25000"/>
                  </a:schemeClr>
                </a:solidFill>
                <a:latin typeface="+mn-ea"/>
                <a:cs typeface="+mn-ea"/>
              </a:rPr>
              <a:t>Describe how data sets were collected. </a:t>
            </a:r>
            <a:endParaRPr lang="en-US" sz="2200">
              <a:solidFill>
                <a:schemeClr val="accent3">
                  <a:lumMod val="25000"/>
                </a:schemeClr>
              </a:solidFill>
              <a:latin typeface="+mn-ea"/>
              <a:cs typeface="+mn-ea"/>
            </a:endParaRPr>
          </a:p>
          <a:p>
            <a:pPr marL="0" indent="0">
              <a:lnSpc>
                <a:spcPct val="100000"/>
              </a:lnSpc>
              <a:spcBef>
                <a:spcPts val="1400"/>
              </a:spcBef>
              <a:buNone/>
            </a:pPr>
            <a:r>
              <a:rPr lang="en-US" sz="1800">
                <a:solidFill>
                  <a:schemeClr val="accent3">
                    <a:lumMod val="25000"/>
                  </a:schemeClr>
                </a:solidFill>
                <a:latin typeface="+mn-ea"/>
                <a:cs typeface="+mn-ea"/>
              </a:rPr>
              <a:t>• Data was  first collected  using SpaceX API (a RESTful API)  by making  a get request to the SpaceX  API. T his was done  by first defining a series helper  functions that w ould  help  in  the use of  the API to extract information using identification numbers in the launch data and  then requesting rocket launch data from  the SpaceX API u rl.</a:t>
            </a:r>
            <a:endParaRPr lang="en-US" sz="1800">
              <a:solidFill>
                <a:schemeClr val="accent3">
                  <a:lumMod val="25000"/>
                </a:schemeClr>
              </a:solidFill>
              <a:latin typeface="+mn-ea"/>
              <a:cs typeface="+mn-ea"/>
            </a:endParaRPr>
          </a:p>
          <a:p>
            <a:pPr marL="0" indent="0">
              <a:buNone/>
            </a:pPr>
            <a:r>
              <a:rPr lang="en-US" sz="1800">
                <a:solidFill>
                  <a:schemeClr val="tx1"/>
                </a:solidFill>
                <a:uFillTx/>
                <a:latin typeface="+mn-ea"/>
                <a:cs typeface="+mn-ea"/>
              </a:rPr>
              <a:t>• Finally to make  the requested JSON results more consistent,  the  SpaceX launch  data was </a:t>
            </a:r>
            <a:endParaRPr lang="en-US" sz="1800">
              <a:solidFill>
                <a:schemeClr val="tx1"/>
              </a:solidFill>
              <a:uFillTx/>
              <a:latin typeface="+mn-ea"/>
              <a:cs typeface="+mn-ea"/>
            </a:endParaRPr>
          </a:p>
          <a:p>
            <a:pPr marL="0" indent="0">
              <a:buNone/>
            </a:pPr>
            <a:r>
              <a:rPr lang="en-US" sz="1800">
                <a:solidFill>
                  <a:schemeClr val="tx1"/>
                </a:solidFill>
                <a:uFillTx/>
                <a:latin typeface="+mn-ea"/>
                <a:cs typeface="+mn-ea"/>
              </a:rPr>
              <a:t>requested  and  parsed using  the GET request  and then decoded  the response content as a </a:t>
            </a:r>
            <a:endParaRPr lang="en-US" sz="1800">
              <a:solidFill>
                <a:schemeClr val="tx1"/>
              </a:solidFill>
              <a:uFillTx/>
              <a:latin typeface="+mn-ea"/>
              <a:cs typeface="+mn-ea"/>
            </a:endParaRPr>
          </a:p>
          <a:p>
            <a:pPr marL="0" indent="0">
              <a:buNone/>
            </a:pPr>
            <a:r>
              <a:rPr lang="en-US" sz="1800">
                <a:solidFill>
                  <a:schemeClr val="tx1"/>
                </a:solidFill>
                <a:uFillTx/>
                <a:latin typeface="+mn-ea"/>
                <a:cs typeface="+mn-ea"/>
              </a:rPr>
              <a:t>Json result which was then converted into  a  Pandas data frame.</a:t>
            </a:r>
            <a:endParaRPr lang="en-US" sz="1800">
              <a:solidFill>
                <a:schemeClr val="tx1"/>
              </a:solidFill>
              <a:uFillTx/>
              <a:latin typeface="+mn-ea"/>
              <a:cs typeface="+mn-ea"/>
            </a:endParaRPr>
          </a:p>
          <a:p>
            <a:pPr marL="0" indent="0">
              <a:buNone/>
            </a:pPr>
            <a:r>
              <a:rPr lang="en-US" sz="1800">
                <a:solidFill>
                  <a:schemeClr val="tx1"/>
                </a:solidFill>
                <a:uFillTx/>
                <a:latin typeface="+mn-ea"/>
                <a:cs typeface="+mn-ea"/>
              </a:rPr>
              <a:t>• Also performed  web scraping to collect Falcon 9 historical launch records from a Wikipedia page titled  List of Falcon 9 and Falcon Heavy l aunches of the  launch records are stored in a HTML. Using  BeautifulSoup and  request Libraries, I  extract the  Falcon 9 launch  HTML table records from the Wikipedia page, Parsed  the table and  converted  it into a Pandas data frame</a:t>
            </a:r>
            <a:endParaRPr lang="en-US" sz="1800">
              <a:solidFill>
                <a:schemeClr val="tx1"/>
              </a:solidFill>
              <a:uFillTx/>
              <a:latin typeface="+mn-ea"/>
              <a:cs typeface="+mn-ea"/>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endParaRPr lang="en-US" sz="2200">
              <a:solidFill>
                <a:schemeClr val="accent3">
                  <a:lumMod val="25000"/>
                </a:schemeClr>
              </a:solidFill>
              <a:latin typeface="Abadi" panose="020B0604020104020204" pitchFamily="34" charset="0"/>
            </a:endParaRPr>
          </a:p>
          <a:p>
            <a:endParaRPr lang="en-US"/>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5909945" y="1792605"/>
            <a:ext cx="5406390" cy="42075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600">
                <a:solidFill>
                  <a:schemeClr val="accent3">
                    <a:lumMod val="25000"/>
                  </a:schemeClr>
                </a:solidFill>
                <a:uFillTx/>
                <a:latin typeface="Arial Unicode MS" panose="020B0604020202020204" charset="-122"/>
                <a:cs typeface="+mn-ea"/>
              </a:rPr>
              <a:t>Performed  web scraping to collect Falcon 9 historical launch records from a  Wikipedia using BeautifulSoup and  request, to extract the Falcon 9 launch records  from HTML  table of the Wikipedia  page,  then created  a data frame by parsing the launch HTML. Add the GitHub URL of the completed web scraping notebook, as an external reference and peer-revie</a:t>
            </a:r>
            <a:r>
              <a:rPr lang="en-US" sz="1400">
                <a:solidFill>
                  <a:schemeClr val="accent3">
                    <a:lumMod val="25000"/>
                  </a:schemeClr>
                </a:solidFill>
                <a:latin typeface="Abadi" panose="020B0604020104020204" pitchFamily="34" charset="0"/>
              </a:rPr>
              <a:t>w purpose</a:t>
            </a:r>
            <a:endParaRPr lang="en-US" sz="140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a:solidFill>
                  <a:schemeClr val="accent3">
                    <a:lumMod val="25000"/>
                  </a:schemeClr>
                </a:solidFill>
                <a:uFillTx/>
                <a:latin typeface="Arial Unicode MS" panose="020B0604020202020204" charset="-122"/>
              </a:rPr>
              <a:t>• Here  is the  GitHub URL of the completed web scraping notebook. </a:t>
            </a:r>
            <a:endParaRPr lang="en-US" sz="1600">
              <a:solidFill>
                <a:schemeClr val="accent3">
                  <a:lumMod val="25000"/>
                </a:schemeClr>
              </a:solidFill>
              <a:uFillTx/>
              <a:latin typeface="Arial Unicode MS" panose="020B0604020202020204" charset="-122"/>
            </a:endParaRPr>
          </a:p>
          <a:p>
            <a:pPr marL="0" indent="0">
              <a:lnSpc>
                <a:spcPct val="100000"/>
              </a:lnSpc>
              <a:spcBef>
                <a:spcPts val="1400"/>
              </a:spcBef>
              <a:buNone/>
            </a:pPr>
            <a:endParaRPr lang="en-US" sz="1600">
              <a:solidFill>
                <a:schemeClr val="accent3">
                  <a:lumMod val="25000"/>
                </a:schemeClr>
              </a:solidFill>
              <a:uFillTx/>
              <a:latin typeface="Arial Unicode MS" panose="020B0604020202020204" charset="-122"/>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4"/>
          <p:cNvPicPr>
            <a:picLocks noChangeAspect="1"/>
          </p:cNvPicPr>
          <p:nvPr/>
        </p:nvPicPr>
        <p:blipFill>
          <a:blip r:embed="rId2"/>
          <a:stretch>
            <a:fillRect/>
          </a:stretch>
        </p:blipFill>
        <p:spPr>
          <a:xfrm>
            <a:off x="5647055" y="1489075"/>
            <a:ext cx="5986780" cy="4813935"/>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15556</Words>
  <Application>WPS Presentation</Application>
  <PresentationFormat>Widescreen</PresentationFormat>
  <Paragraphs>496</Paragraphs>
  <Slides>58</Slides>
  <Notes>4</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58</vt:i4>
      </vt:variant>
    </vt:vector>
  </HeadingPairs>
  <TitlesOfParts>
    <vt:vector size="84" baseType="lpstr">
      <vt:lpstr>Arial</vt:lpstr>
      <vt:lpstr>SimSun</vt:lpstr>
      <vt:lpstr>Wingdings</vt:lpstr>
      <vt:lpstr>Abadi</vt:lpstr>
      <vt:lpstr>苹方-简</vt:lpstr>
      <vt:lpstr>IBM Plex Mono SemiBold</vt:lpstr>
      <vt:lpstr>Abadi</vt:lpstr>
      <vt:lpstr>Thonburi</vt:lpstr>
      <vt:lpstr>SF Pro</vt:lpstr>
      <vt:lpstr>Arial</vt:lpstr>
      <vt:lpstr>IBM Plex Mono Text</vt:lpstr>
      <vt:lpstr>Calibri</vt:lpstr>
      <vt:lpstr>Microsoft YaHei</vt:lpstr>
      <vt:lpstr>汉仪旗黑</vt:lpstr>
      <vt:lpstr>Arial Unicode MS</vt:lpstr>
      <vt:lpstr>Helvetica Neue</vt:lpstr>
      <vt:lpstr>Calibri Light</vt:lpstr>
      <vt:lpstr>Calibri</vt:lpstr>
      <vt:lpstr>宋体-简</vt:lpstr>
      <vt:lpstr>Heiti TC Light</vt:lpstr>
      <vt:lpstr>Hiragino Sans GB W3</vt:lpstr>
      <vt:lpstr>Academy Engraved LET</vt:lpstr>
      <vt:lpstr>STSong</vt:lpstr>
      <vt:lpstr>Heiti SC Light</vt:lpstr>
      <vt:lpstr>Hiragino Sans GB</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newuser</cp:lastModifiedBy>
  <cp:revision>199</cp:revision>
  <dcterms:created xsi:type="dcterms:W3CDTF">2023-10-06T06:35:33Z</dcterms:created>
  <dcterms:modified xsi:type="dcterms:W3CDTF">2023-10-06T06:35:33Z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KSOProductBuildVer">
    <vt:lpwstr>1033-5.5.1.8075</vt:lpwstr>
  </property>
</Properties>
</file>